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Nunito" pitchFamily="2" charset="77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E4FC4C-BF78-486F-991A-FCBEC3FE3232}">
  <a:tblStyle styleId="{97E4FC4C-BF78-486F-991A-FCBEC3FE32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61" d="100"/>
          <a:sy n="161" d="100"/>
        </p:scale>
        <p:origin x="24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af7186ff9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af7186ff9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af7186ff9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af7186ff9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af7186ff9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af7186ff9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af7186ff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baf7186ff9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this suggests that adversarial robustness is not just for one specific dataset.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 adversarial robustness is not just memorization but actually learns some generalizable more robust features which can transfer over to other datasets.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af7186ff9_1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af7186ff9_1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af7186ff9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af7186ff9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af7186ff9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af7186ff9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af7186ff9_1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af7186ff9_1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98e34f3d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98e34f3d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94de509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94de509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ba66b92c8_5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ba66b92c8_5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94de509a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694de509a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98e34f3d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98e34f3d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94de509a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694de509a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when we have enough data, everything is in-distribution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af7186f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baf7186ff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af7186f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af7186f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baf7186ff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baf7186ff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af7186ff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af7186ff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af7186ff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af7186ff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af7186ff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baf7186ff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af7186ff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baf7186ff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98e34f3d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98e34f3d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af7186ff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baf7186ff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af7186ff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baf7186ff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af7186ff9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baf7186ff9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af7186ff9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baf7186ff9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baf7186ff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baf7186ff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af7186ff9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baf7186ff9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af7186ff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baf7186ff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bba66b92c8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bba66b92c8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ba66b92c8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bba66b92c8_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bba66b92c8_5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bba66b92c8_5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af7186ff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af7186ff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af7186ff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baf7186ff9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af7186ff9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af7186ff9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baf7186ff9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baf7186ff9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baf7186ff9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baf7186ff9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af7186ff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baf7186ff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baf7186ff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baf7186ff9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af7186ff9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baf7186ff9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baf7186ff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baf7186ff9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baf7186ff9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baf7186ff9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baf7186ff9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baf7186ff9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af7186ff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af7186ff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baf7186ff9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baf7186ff9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baf7186ff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baf7186ff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af7186ff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af7186ff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bba66b92c8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bba66b92c8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af7186ff9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baf7186ff9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bba66b92c8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bba66b92c8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bba66b92c8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bba66b92c8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ba66b92c8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bba66b92c8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bba66b92c8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bba66b92c8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bba66b92c8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bba66b92c8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af7186ff9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af7186ff9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\| v \|_{\infty} = \max\{|v_1|, |v_2|, \cdots, |v_n|\}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bba66b92c8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bba66b92c8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af7186ff9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af7186ff9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directly use the gradient, because some larger that epison and some smaller, here, we use all the budget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af7186ff9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af7186ff9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af7186ff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af7186ff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BECE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Robustness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Deep Learning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97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Zheda Mai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/>
        </p:nvSpPr>
        <p:spPr>
          <a:xfrm>
            <a:off x="423400" y="-12175"/>
            <a:ext cx="829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Untargeted vs Targeted Attacks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4" name="Google Shape;184;p22"/>
          <p:cNvGrpSpPr/>
          <p:nvPr/>
        </p:nvGrpSpPr>
        <p:grpSpPr>
          <a:xfrm>
            <a:off x="3690700" y="2371650"/>
            <a:ext cx="1762500" cy="2310950"/>
            <a:chOff x="3690700" y="2371650"/>
            <a:chExt cx="1762500" cy="2310950"/>
          </a:xfrm>
        </p:grpSpPr>
        <p:pic>
          <p:nvPicPr>
            <p:cNvPr id="185" name="Google Shape;185;p22"/>
            <p:cNvPicPr preferRelativeResize="0"/>
            <p:nvPr/>
          </p:nvPicPr>
          <p:blipFill rotWithShape="1">
            <a:blip r:embed="rId3">
              <a:alphaModFix/>
            </a:blip>
            <a:srcRect l="12278" t="19139" r="15877" b="9016"/>
            <a:stretch/>
          </p:blipFill>
          <p:spPr>
            <a:xfrm>
              <a:off x="3775000" y="2688037"/>
              <a:ext cx="1594373" cy="1594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2"/>
            <p:cNvSpPr txBox="1"/>
            <p:nvPr/>
          </p:nvSpPr>
          <p:spPr>
            <a:xfrm>
              <a:off x="3690700" y="4282400"/>
              <a:ext cx="176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Golden Retriever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7" name="Google Shape;187;p22"/>
            <p:cNvSpPr txBox="1"/>
            <p:nvPr/>
          </p:nvSpPr>
          <p:spPr>
            <a:xfrm>
              <a:off x="3791750" y="2371650"/>
              <a:ext cx="156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Nunito"/>
                  <a:ea typeface="Nunito"/>
                  <a:cs typeface="Nunito"/>
                  <a:sym typeface="Nunito"/>
                </a:rPr>
                <a:t>Original</a:t>
              </a:r>
              <a:endParaRPr b="1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88" name="Google Shape;188;p22"/>
          <p:cNvGrpSpPr/>
          <p:nvPr/>
        </p:nvGrpSpPr>
        <p:grpSpPr>
          <a:xfrm>
            <a:off x="219563" y="2688025"/>
            <a:ext cx="3572188" cy="1994563"/>
            <a:chOff x="219563" y="2688025"/>
            <a:chExt cx="3572188" cy="1994563"/>
          </a:xfrm>
        </p:grpSpPr>
        <p:cxnSp>
          <p:nvCxnSpPr>
            <p:cNvPr id="189" name="Google Shape;189;p22"/>
            <p:cNvCxnSpPr/>
            <p:nvPr/>
          </p:nvCxnSpPr>
          <p:spPr>
            <a:xfrm rot="10800000">
              <a:off x="2067128" y="3518550"/>
              <a:ext cx="15141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0" name="Google Shape;190;p22"/>
            <p:cNvSpPr txBox="1"/>
            <p:nvPr/>
          </p:nvSpPr>
          <p:spPr>
            <a:xfrm>
              <a:off x="1856750" y="3050175"/>
              <a:ext cx="193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Untargeted adversary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91" name="Google Shape;191;p22"/>
            <p:cNvPicPr preferRelativeResize="0"/>
            <p:nvPr/>
          </p:nvPicPr>
          <p:blipFill rotWithShape="1">
            <a:blip r:embed="rId3">
              <a:alphaModFix/>
            </a:blip>
            <a:srcRect l="12278" t="19139" r="15877" b="9016"/>
            <a:stretch/>
          </p:blipFill>
          <p:spPr>
            <a:xfrm>
              <a:off x="303625" y="2688025"/>
              <a:ext cx="1594373" cy="1594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2"/>
            <p:cNvSpPr txBox="1"/>
            <p:nvPr/>
          </p:nvSpPr>
          <p:spPr>
            <a:xfrm>
              <a:off x="219563" y="4282388"/>
              <a:ext cx="176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Labrador Retriever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93" name="Google Shape;19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1888" y="3637000"/>
              <a:ext cx="1644574" cy="305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22"/>
          <p:cNvGrpSpPr/>
          <p:nvPr/>
        </p:nvGrpSpPr>
        <p:grpSpPr>
          <a:xfrm>
            <a:off x="5280250" y="2688037"/>
            <a:ext cx="3552150" cy="1994550"/>
            <a:chOff x="5280250" y="2688037"/>
            <a:chExt cx="3552150" cy="1994550"/>
          </a:xfrm>
        </p:grpSpPr>
        <p:grpSp>
          <p:nvGrpSpPr>
            <p:cNvPr id="195" name="Google Shape;195;p22"/>
            <p:cNvGrpSpPr/>
            <p:nvPr/>
          </p:nvGrpSpPr>
          <p:grpSpPr>
            <a:xfrm>
              <a:off x="5280250" y="2688037"/>
              <a:ext cx="3552150" cy="1994550"/>
              <a:chOff x="5280250" y="2688037"/>
              <a:chExt cx="3552150" cy="1994550"/>
            </a:xfrm>
          </p:grpSpPr>
          <p:sp>
            <p:nvSpPr>
              <p:cNvPr id="196" name="Google Shape;196;p22"/>
              <p:cNvSpPr txBox="1"/>
              <p:nvPr/>
            </p:nvSpPr>
            <p:spPr>
              <a:xfrm>
                <a:off x="5434688" y="3945728"/>
                <a:ext cx="17625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latin typeface="Nunito"/>
                    <a:ea typeface="Nunito"/>
                    <a:cs typeface="Nunito"/>
                    <a:sym typeface="Nunito"/>
                  </a:rPr>
                  <a:t>  : great_white_shark </a:t>
                </a:r>
                <a:endParaRPr sz="13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pic>
            <p:nvPicPr>
              <p:cNvPr id="197" name="Google Shape;197;p22"/>
              <p:cNvPicPr preferRelativeResize="0"/>
              <p:nvPr/>
            </p:nvPicPr>
            <p:blipFill rotWithShape="1">
              <a:blip r:embed="rId3">
                <a:alphaModFix/>
              </a:blip>
              <a:srcRect l="12278" t="19139" r="15877" b="9016"/>
              <a:stretch/>
            </p:blipFill>
            <p:spPr>
              <a:xfrm>
                <a:off x="7161825" y="2688037"/>
                <a:ext cx="1594373" cy="15943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8" name="Google Shape;198;p22"/>
              <p:cNvSpPr txBox="1"/>
              <p:nvPr/>
            </p:nvSpPr>
            <p:spPr>
              <a:xfrm>
                <a:off x="7069900" y="4282388"/>
                <a:ext cx="1762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Nunito"/>
                    <a:ea typeface="Nunito"/>
                    <a:cs typeface="Nunito"/>
                    <a:sym typeface="Nunito"/>
                  </a:rPr>
                  <a:t>Great White Shark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99" name="Google Shape;199;p22"/>
              <p:cNvSpPr txBox="1"/>
              <p:nvPr/>
            </p:nvSpPr>
            <p:spPr>
              <a:xfrm>
                <a:off x="5280250" y="3050175"/>
                <a:ext cx="1935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Nunito"/>
                    <a:ea typeface="Nunito"/>
                    <a:cs typeface="Nunito"/>
                    <a:sym typeface="Nunito"/>
                  </a:rPr>
                  <a:t>Targeted adversary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200" name="Google Shape;200;p22"/>
              <p:cNvCxnSpPr/>
              <p:nvPr/>
            </p:nvCxnSpPr>
            <p:spPr>
              <a:xfrm>
                <a:off x="5496128" y="3518550"/>
                <a:ext cx="151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pic>
            <p:nvPicPr>
              <p:cNvPr id="201" name="Google Shape;201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27230" y="3643595"/>
                <a:ext cx="1644461" cy="305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2" name="Google Shape;20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88558" y="4049662"/>
              <a:ext cx="107286" cy="201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22"/>
          <p:cNvSpPr txBox="1"/>
          <p:nvPr/>
        </p:nvSpPr>
        <p:spPr>
          <a:xfrm>
            <a:off x="423400" y="1552100"/>
            <a:ext cx="84090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Untargeted attacks for AT are standard for CIFAR, but targeted attacks for AT are standard for ImageNet since it has many similar classes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04" name="Google Shape;204;p22"/>
          <p:cNvGrpSpPr/>
          <p:nvPr/>
        </p:nvGrpSpPr>
        <p:grpSpPr>
          <a:xfrm>
            <a:off x="423400" y="659525"/>
            <a:ext cx="8409000" cy="693876"/>
            <a:chOff x="423400" y="659525"/>
            <a:chExt cx="8409000" cy="693876"/>
          </a:xfrm>
        </p:grpSpPr>
        <p:sp>
          <p:nvSpPr>
            <p:cNvPr id="205" name="Google Shape;205;p22"/>
            <p:cNvSpPr txBox="1"/>
            <p:nvPr/>
          </p:nvSpPr>
          <p:spPr>
            <a:xfrm>
              <a:off x="423400" y="659525"/>
              <a:ext cx="8409000" cy="49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An untargeted attack maximizes the loss, whereas a targeted attack optimizes examples to be misclassified as a </a:t>
              </a:r>
              <a:r>
                <a:rPr lang="en" sz="2000" b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predetermined</a:t>
              </a: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target</a:t>
              </a:r>
              <a:endParaRPr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06" name="Google Shape;20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18900" y="1080901"/>
              <a:ext cx="145000" cy="272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/>
        </p:nvSpPr>
        <p:spPr>
          <a:xfrm>
            <a:off x="423400" y="159700"/>
            <a:ext cx="829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Transferability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423400" y="961975"/>
            <a:ext cx="8409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 adversarial example crafted for one model can be used to attack many </a:t>
            </a:r>
            <a:r>
              <a:rPr lang="en" sz="20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different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models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423400" y="3972625"/>
            <a:ext cx="8409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Consequently, an attacker does not always need access to a model’s parameters or architectural information to attack it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423400" y="3036875"/>
            <a:ext cx="84090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Even though transfer rates can vary widely, transferability demonstrates that </a:t>
            </a:r>
            <a:r>
              <a:rPr lang="en" sz="20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adversarial failure modes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are somewhat </a:t>
            </a:r>
            <a:r>
              <a:rPr lang="en" sz="20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shared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across models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15" name="Google Shape;215;p23"/>
          <p:cNvGrpSpPr/>
          <p:nvPr/>
        </p:nvGrpSpPr>
        <p:grpSpPr>
          <a:xfrm>
            <a:off x="423400" y="1999425"/>
            <a:ext cx="8409000" cy="905700"/>
            <a:chOff x="423400" y="1475900"/>
            <a:chExt cx="8409000" cy="905700"/>
          </a:xfrm>
        </p:grpSpPr>
        <p:sp>
          <p:nvSpPr>
            <p:cNvPr id="216" name="Google Shape;216;p23"/>
            <p:cNvSpPr txBox="1"/>
            <p:nvPr/>
          </p:nvSpPr>
          <p:spPr>
            <a:xfrm>
              <a:off x="423400" y="1475900"/>
              <a:ext cx="8409000" cy="9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Given models       and       ,          designed for       sometimes gives</a:t>
              </a:r>
              <a:endParaRPr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                 a </a:t>
              </a:r>
              <a:r>
                <a:rPr lang="en" sz="2000" b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high</a:t>
              </a: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loss, even if        is a different architecture</a:t>
              </a:r>
              <a:endParaRPr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17" name="Google Shape;21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4425" y="1662477"/>
              <a:ext cx="354105" cy="20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09999" y="1663531"/>
              <a:ext cx="354100" cy="198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38200" y="1695788"/>
              <a:ext cx="490444" cy="16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5800" y="1662478"/>
              <a:ext cx="354100" cy="200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58774" y="1925373"/>
              <a:ext cx="354100" cy="198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8400" y="1894200"/>
              <a:ext cx="1060021" cy="254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/>
        </p:nvSpPr>
        <p:spPr>
          <a:xfrm>
            <a:off x="423400" y="-12175"/>
            <a:ext cx="829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Transferability in the Real World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367675" y="818850"/>
            <a:ext cx="84090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Adversarial examples can be robust enough to withstand real-world instantiation noise (printer imperfections) and sensor noise (camera)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 rotWithShape="1">
          <a:blip r:embed="rId3">
            <a:alphaModFix/>
          </a:blip>
          <a:srcRect l="3474" t="6609" r="4130" b="2605"/>
          <a:stretch/>
        </p:blipFill>
        <p:spPr>
          <a:xfrm>
            <a:off x="2075738" y="2387475"/>
            <a:ext cx="4992424" cy="2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367675" y="1586925"/>
            <a:ext cx="84090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For example, this model has not undergone adversarial training and is susceptible to an example that’s printed on paper and photographed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4572000" y="2387475"/>
            <a:ext cx="2496300" cy="351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/>
        </p:nvSpPr>
        <p:spPr>
          <a:xfrm>
            <a:off x="423400" y="-12175"/>
            <a:ext cx="829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Improving Robustness With Data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67675" y="818850"/>
            <a:ext cx="84090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Adversarial robustness scales slowly with dataset size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150" y="1412050"/>
            <a:ext cx="2289301" cy="223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5" y="3028661"/>
            <a:ext cx="4625761" cy="1105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/>
        </p:nvSpPr>
        <p:spPr>
          <a:xfrm>
            <a:off x="367675" y="1352250"/>
            <a:ext cx="5414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One can adversarially pretrain using adversarially distorted data for 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larger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tasks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367675" y="2190450"/>
            <a:ext cx="5414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E.g., for 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CIFAR-100 , first adversarially pretrain on ImageNet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531175" y="3921750"/>
            <a:ext cx="4830300" cy="21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5"/>
          <p:cNvSpPr txBox="1"/>
          <p:nvPr/>
        </p:nvSpPr>
        <p:spPr>
          <a:xfrm>
            <a:off x="384800" y="4492575"/>
            <a:ext cx="8297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486500" y="4373900"/>
            <a:ext cx="80937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adversarial robustness is NOT just memorization, learn more </a:t>
            </a:r>
            <a:r>
              <a:rPr lang="en" sz="1800" b="1">
                <a:solidFill>
                  <a:schemeClr val="dk2"/>
                </a:solidFill>
              </a:rPr>
              <a:t>generalizable, robust</a:t>
            </a:r>
            <a:r>
              <a:rPr lang="en" sz="1800">
                <a:solidFill>
                  <a:schemeClr val="dk2"/>
                </a:solidFill>
              </a:rPr>
              <a:t> features that can transfer to other datasets.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/>
        </p:nvSpPr>
        <p:spPr>
          <a:xfrm>
            <a:off x="423400" y="-12175"/>
            <a:ext cx="829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Augmentation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367675" y="818850"/>
            <a:ext cx="84090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Beyond using more data, models can also squeeze more out of the existing data using data augmentation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1270400" y="2729100"/>
            <a:ext cx="6111549" cy="1764800"/>
            <a:chOff x="-2864375" y="5629800"/>
            <a:chExt cx="6111550" cy="1764800"/>
          </a:xfrm>
        </p:grpSpPr>
        <p:pic>
          <p:nvPicPr>
            <p:cNvPr id="252" name="Google Shape;252;p26"/>
            <p:cNvPicPr preferRelativeResize="0"/>
            <p:nvPr/>
          </p:nvPicPr>
          <p:blipFill rotWithShape="1">
            <a:blip r:embed="rId3">
              <a:alphaModFix/>
            </a:blip>
            <a:srcRect l="14915" t="17958"/>
            <a:stretch/>
          </p:blipFill>
          <p:spPr>
            <a:xfrm>
              <a:off x="-2864375" y="6039175"/>
              <a:ext cx="6111550" cy="135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6"/>
            <p:cNvSpPr txBox="1"/>
            <p:nvPr/>
          </p:nvSpPr>
          <p:spPr>
            <a:xfrm>
              <a:off x="-2785650" y="5629800"/>
              <a:ext cx="5954100" cy="6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  Original         Mixup          Cutout          CutMix</a:t>
              </a:r>
              <a:endParaRPr sz="20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54" name="Google Shape;254;p26"/>
          <p:cNvSpPr txBox="1"/>
          <p:nvPr/>
        </p:nvSpPr>
        <p:spPr>
          <a:xfrm>
            <a:off x="367675" y="1733250"/>
            <a:ext cx="79170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augmentation techniques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 + 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adversarial training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/>
        </p:nvSpPr>
        <p:spPr>
          <a:xfrm>
            <a:off x="367500" y="4019375"/>
            <a:ext cx="84090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Given parameters   , at each iteration the model is updated with an exponential moving average  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017" y="4159862"/>
            <a:ext cx="127675" cy="2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/>
        </p:nvSpPr>
        <p:spPr>
          <a:xfrm>
            <a:off x="79513" y="142363"/>
            <a:ext cx="86690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Augmentation Results and Caveat</a:t>
            </a:r>
            <a:endParaRPr sz="36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367500" y="3231025"/>
            <a:ext cx="84090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The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parameter exponential moving average is needed for data augmentation to be beneficial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3" name="Google Shape;2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463" y="943103"/>
            <a:ext cx="3223051" cy="22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9387" y="4431196"/>
            <a:ext cx="3153876" cy="3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/>
          <p:nvPr/>
        </p:nvSpPr>
        <p:spPr>
          <a:xfrm rot="-5400000">
            <a:off x="2460975" y="1836550"/>
            <a:ext cx="1272000" cy="273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4136575" y="2958025"/>
            <a:ext cx="1214700" cy="273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5434850" y="1064050"/>
            <a:ext cx="443400" cy="273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6393925" y="996900"/>
            <a:ext cx="11001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CutMix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/>
        </p:nvSpPr>
        <p:spPr>
          <a:xfrm>
            <a:off x="423400" y="90950"/>
            <a:ext cx="829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Smooth Activations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367575" y="921975"/>
            <a:ext cx="84090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Sharp activation functions such as ReLUs makes adversarial training less effective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75" name="Google Shape;275;p28"/>
          <p:cNvGraphicFramePr/>
          <p:nvPr/>
        </p:nvGraphicFramePr>
        <p:xfrm>
          <a:off x="399950" y="3617850"/>
          <a:ext cx="5634125" cy="1188660"/>
        </p:xfrm>
        <a:graphic>
          <a:graphicData uri="http://schemas.openxmlformats.org/drawingml/2006/table">
            <a:tbl>
              <a:tblPr>
                <a:noFill/>
                <a:tableStyleId>{97E4FC4C-BF78-486F-991A-FCBEC3FE3232}</a:tableStyleId>
              </a:tblPr>
              <a:tblGrid>
                <a:gridCol w="287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Model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ImageNet Adversarial Accuracy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ResNet-50 with ReLUs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26.41%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ResNet-50 with GELUs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35.51%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" name="Google Shape;276;p28"/>
          <p:cNvSpPr txBox="1"/>
          <p:nvPr/>
        </p:nvSpPr>
        <p:spPr>
          <a:xfrm>
            <a:off x="367575" y="1760175"/>
            <a:ext cx="54762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By improving </a:t>
            </a:r>
            <a:r>
              <a:rPr lang="en" sz="20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gradient quality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for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either the adversarial attacker or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network optimizer,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smooth activations improve adversarial training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7" name="Google Shape;2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775" y="1609563"/>
            <a:ext cx="2599309" cy="21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/>
        </p:nvSpPr>
        <p:spPr>
          <a:xfrm>
            <a:off x="423400" y="-12175"/>
            <a:ext cx="829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Unforeseen Adversaries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-23001" y="4799025"/>
            <a:ext cx="1372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Dan Hendrycks</a:t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8624864" y="4794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17</a:t>
            </a:fld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3538200" y="4799025"/>
            <a:ext cx="206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Introduction to ML Safety</a:t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423400" y="790100"/>
            <a:ext cx="84090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 practice, attackers could use </a:t>
            </a:r>
            <a:r>
              <a:rPr lang="en" sz="20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unforeseen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or novel attacks, whose specifications are not known beforehand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397150" y="2974713"/>
            <a:ext cx="5235000" cy="10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 estimate robustness to unforeseen attacks, measure robustness to </a:t>
            </a:r>
            <a:r>
              <a:rPr lang="en" sz="20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multiple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attacks not encountered during training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100" y="1390575"/>
            <a:ext cx="3334950" cy="3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/>
          <p:nvPr/>
        </p:nvSpPr>
        <p:spPr>
          <a:xfrm>
            <a:off x="423400" y="2003000"/>
            <a:ext cx="51825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Models are far </a:t>
            </a:r>
            <a:r>
              <a:rPr lang="en" sz="20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less robust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to attacks they have not trained against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Robustness to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Shift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Shift is everywhere in modern ML</a:t>
            </a:r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0" y="2069675"/>
            <a:ext cx="2902305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450" y="2069675"/>
            <a:ext cx="5646878" cy="2103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1"/>
          <p:cNvCxnSpPr/>
          <p:nvPr/>
        </p:nvCxnSpPr>
        <p:spPr>
          <a:xfrm flipH="1">
            <a:off x="3093900" y="1226075"/>
            <a:ext cx="11400" cy="34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31"/>
          <p:cNvSpPr txBox="1"/>
          <p:nvPr/>
        </p:nvSpPr>
        <p:spPr>
          <a:xfrm>
            <a:off x="676050" y="1375050"/>
            <a:ext cx="1501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C78D8"/>
                </a:solidFill>
              </a:rPr>
              <a:t>Train</a:t>
            </a:r>
            <a:endParaRPr sz="1800" b="1">
              <a:solidFill>
                <a:srgbClr val="3C78D8"/>
              </a:solidFill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5354288" y="1375050"/>
            <a:ext cx="1501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</a:rPr>
              <a:t>Deploy</a:t>
            </a:r>
            <a:endParaRPr sz="1800"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Robustness to adversarial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Robustness to distribution shift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Robustness to spurious correlations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311700" y="19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Shift is everywhere in modern ML</a:t>
            </a:r>
            <a:endParaRPr/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00" y="1017725"/>
            <a:ext cx="8024600" cy="38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>
            <a:spLocks noGrp="1"/>
          </p:cNvSpPr>
          <p:nvPr>
            <p:ph type="ctrTitle"/>
          </p:nvPr>
        </p:nvSpPr>
        <p:spPr>
          <a:xfrm>
            <a:off x="311708" y="1021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Is Robustness To </a:t>
            </a:r>
            <a:endParaRPr sz="3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Distribution Shift Still A Problem </a:t>
            </a:r>
            <a:endParaRPr sz="3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With </a:t>
            </a:r>
            <a:r>
              <a:rPr lang="en" sz="3700" b="1">
                <a:solidFill>
                  <a:srgbClr val="9900FF"/>
                </a:solidFill>
              </a:rPr>
              <a:t>Foundation Models</a:t>
            </a:r>
            <a:r>
              <a:rPr lang="en" sz="3700"/>
              <a:t> ?</a:t>
            </a:r>
            <a:endParaRPr sz="3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00" y="152400"/>
            <a:ext cx="826670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44" y="2417744"/>
            <a:ext cx="2071720" cy="7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202" y="2205250"/>
            <a:ext cx="3092300" cy="7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Giving a pre-trained model </a:t>
            </a:r>
            <a:r>
              <a:rPr lang="en" b="1">
                <a:solidFill>
                  <a:srgbClr val="0000FF"/>
                </a:solidFill>
              </a:rPr>
              <a:t>M</a:t>
            </a:r>
            <a:r>
              <a:rPr lang="en" b="1" baseline="-25000">
                <a:solidFill>
                  <a:srgbClr val="0000FF"/>
                </a:solidFill>
              </a:rPr>
              <a:t>pre</a:t>
            </a:r>
            <a:endParaRPr b="1" baseline="-25000"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aseline="-25000"/>
              <a:t>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 distribution data </a:t>
            </a:r>
            <a:r>
              <a:rPr lang="en" b="1">
                <a:solidFill>
                  <a:srgbClr val="6AA84F"/>
                </a:solidFill>
              </a:rPr>
              <a:t>D</a:t>
            </a:r>
            <a:r>
              <a:rPr lang="en" b="1" baseline="-25000">
                <a:solidFill>
                  <a:srgbClr val="6AA84F"/>
                </a:solidFill>
              </a:rPr>
              <a:t>ref</a:t>
            </a:r>
            <a:r>
              <a:rPr lang="en" baseline="-25000"/>
              <a:t> </a:t>
            </a:r>
            <a:r>
              <a:rPr lang="en"/>
              <a:t>and shifted distribution data </a:t>
            </a:r>
            <a:r>
              <a:rPr lang="en" b="1">
                <a:solidFill>
                  <a:srgbClr val="FF9900"/>
                </a:solidFill>
              </a:rPr>
              <a:t>D</a:t>
            </a:r>
            <a:r>
              <a:rPr lang="en" b="1" baseline="-25000">
                <a:solidFill>
                  <a:srgbClr val="FF9900"/>
                </a:solidFill>
              </a:rPr>
              <a:t>shift</a:t>
            </a:r>
            <a:endParaRPr b="1" baseline="-2500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aseline="-250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</a:t>
            </a:r>
            <a:r>
              <a:rPr lang="en" b="1">
                <a:solidFill>
                  <a:srgbClr val="0000FF"/>
                </a:solidFill>
              </a:rPr>
              <a:t>M</a:t>
            </a:r>
            <a:r>
              <a:rPr lang="en" b="1" baseline="-25000">
                <a:solidFill>
                  <a:srgbClr val="0000FF"/>
                </a:solidFill>
              </a:rPr>
              <a:t>pre</a:t>
            </a:r>
            <a:r>
              <a:rPr lang="en"/>
              <a:t> fine-tuned on </a:t>
            </a:r>
            <a:r>
              <a:rPr lang="en" b="1">
                <a:solidFill>
                  <a:srgbClr val="6AA84F"/>
                </a:solidFill>
              </a:rPr>
              <a:t>D</a:t>
            </a:r>
            <a:r>
              <a:rPr lang="en" b="1" baseline="-25000">
                <a:solidFill>
                  <a:srgbClr val="6AA84F"/>
                </a:solidFill>
              </a:rPr>
              <a:t>ref</a:t>
            </a:r>
            <a:r>
              <a:rPr lang="en" baseline="-25000"/>
              <a:t> </a:t>
            </a:r>
            <a:r>
              <a:rPr lang="en"/>
              <a:t>should perform well on the test sets of both </a:t>
            </a:r>
            <a:r>
              <a:rPr lang="en" b="1">
                <a:solidFill>
                  <a:srgbClr val="6AA84F"/>
                </a:solidFill>
              </a:rPr>
              <a:t>D</a:t>
            </a:r>
            <a:r>
              <a:rPr lang="en" b="1" baseline="-25000">
                <a:solidFill>
                  <a:srgbClr val="6AA84F"/>
                </a:solidFill>
              </a:rPr>
              <a:t>ref</a:t>
            </a:r>
            <a:r>
              <a:rPr lang="en"/>
              <a:t> and </a:t>
            </a:r>
            <a:r>
              <a:rPr lang="en" b="1">
                <a:solidFill>
                  <a:srgbClr val="FF9900"/>
                </a:solidFill>
              </a:rPr>
              <a:t>D</a:t>
            </a:r>
            <a:r>
              <a:rPr lang="en" b="1" baseline="-25000">
                <a:solidFill>
                  <a:srgbClr val="FF9900"/>
                </a:solidFill>
              </a:rPr>
              <a:t>shift</a:t>
            </a:r>
            <a:endParaRPr b="1" baseline="-2500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>
            <a:spLocks noGrp="1"/>
          </p:cNvSpPr>
          <p:nvPr>
            <p:ph type="title"/>
          </p:nvPr>
        </p:nvSpPr>
        <p:spPr>
          <a:xfrm>
            <a:off x="142375" y="106350"/>
            <a:ext cx="819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Benchmark - ImageNet (</a:t>
            </a:r>
            <a:r>
              <a:rPr lang="en">
                <a:solidFill>
                  <a:srgbClr val="FF00FF"/>
                </a:solidFill>
              </a:rPr>
              <a:t>Domain Shift</a:t>
            </a:r>
            <a:r>
              <a:rPr lang="en"/>
              <a:t>) </a:t>
            </a:r>
            <a:endParaRPr/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00" y="763550"/>
            <a:ext cx="1931941" cy="11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88" y="2869850"/>
            <a:ext cx="1929385" cy="121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738" y="2892814"/>
            <a:ext cx="1929384" cy="116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5748" y="779958"/>
            <a:ext cx="1929385" cy="113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0988" y="2902233"/>
            <a:ext cx="1929383" cy="114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1000" y="752413"/>
            <a:ext cx="1929385" cy="11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6"/>
          <p:cNvSpPr txBox="1"/>
          <p:nvPr/>
        </p:nvSpPr>
        <p:spPr>
          <a:xfrm>
            <a:off x="777675" y="2077350"/>
            <a:ext cx="133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1000</a:t>
            </a:r>
            <a:r>
              <a:rPr lang="en" sz="1000">
                <a:solidFill>
                  <a:schemeClr val="dk2"/>
                </a:solidFill>
              </a:rPr>
              <a:t> classes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natural</a:t>
            </a:r>
            <a:r>
              <a:rPr lang="en" sz="1000">
                <a:solidFill>
                  <a:schemeClr val="dk2"/>
                </a:solidFill>
              </a:rPr>
              <a:t> images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3258624" y="2077350"/>
            <a:ext cx="228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1000</a:t>
            </a:r>
            <a:r>
              <a:rPr lang="en" sz="1000">
                <a:solidFill>
                  <a:schemeClr val="dk2"/>
                </a:solidFill>
              </a:rPr>
              <a:t> classes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50</a:t>
            </a:r>
            <a:r>
              <a:rPr lang="en" sz="1000">
                <a:solidFill>
                  <a:schemeClr val="dk2"/>
                </a:solidFill>
              </a:rPr>
              <a:t> images / class, </a:t>
            </a:r>
            <a:r>
              <a:rPr lang="en" sz="1000" b="1">
                <a:solidFill>
                  <a:schemeClr val="dk2"/>
                </a:solidFill>
              </a:rPr>
              <a:t>sketch</a:t>
            </a:r>
            <a:r>
              <a:rPr lang="en" sz="1000">
                <a:solidFill>
                  <a:schemeClr val="dk2"/>
                </a:solidFill>
              </a:rPr>
              <a:t> images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2515925" y="1118738"/>
            <a:ext cx="63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6AA84F"/>
                </a:solidFill>
              </a:rPr>
              <a:t>D</a:t>
            </a:r>
            <a:r>
              <a:rPr lang="en" sz="1800" b="1" baseline="-25000">
                <a:solidFill>
                  <a:srgbClr val="6AA84F"/>
                </a:solidFill>
              </a:rPr>
              <a:t>ref</a:t>
            </a:r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2782784" y="4241425"/>
            <a:ext cx="301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200</a:t>
            </a:r>
            <a:r>
              <a:rPr lang="en" sz="1000">
                <a:solidFill>
                  <a:schemeClr val="dk2"/>
                </a:solidFill>
              </a:rPr>
              <a:t> classes, </a:t>
            </a:r>
            <a:r>
              <a:rPr lang="en" sz="1000" b="1">
                <a:solidFill>
                  <a:schemeClr val="dk2"/>
                </a:solidFill>
              </a:rPr>
              <a:t>30k</a:t>
            </a:r>
            <a:r>
              <a:rPr lang="en" sz="1000">
                <a:solidFill>
                  <a:schemeClr val="dk2"/>
                </a:solidFill>
              </a:rPr>
              <a:t> images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art, cartoons, graphics, paintings, patterns, plastic objects, sculpture, tattoos, toys, video game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6169736" y="2002163"/>
            <a:ext cx="228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200</a:t>
            </a:r>
            <a:r>
              <a:rPr lang="en" sz="1000">
                <a:solidFill>
                  <a:schemeClr val="dk2"/>
                </a:solidFill>
              </a:rPr>
              <a:t> classes, </a:t>
            </a:r>
            <a:r>
              <a:rPr lang="en" sz="1000" b="1">
                <a:solidFill>
                  <a:schemeClr val="dk2"/>
                </a:solidFill>
              </a:rPr>
              <a:t>7.5k</a:t>
            </a:r>
            <a:r>
              <a:rPr lang="en" sz="1000">
                <a:solidFill>
                  <a:schemeClr val="dk2"/>
                </a:solidFill>
              </a:rPr>
              <a:t> images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natural</a:t>
            </a:r>
            <a:r>
              <a:rPr lang="en" sz="1000">
                <a:solidFill>
                  <a:schemeClr val="dk2"/>
                </a:solidFill>
              </a:rPr>
              <a:t> images </a:t>
            </a:r>
            <a:r>
              <a:rPr lang="en" sz="1000" b="1">
                <a:solidFill>
                  <a:schemeClr val="dk2"/>
                </a:solidFill>
              </a:rPr>
              <a:t>wrongly</a:t>
            </a:r>
            <a:r>
              <a:rPr lang="en" sz="1000">
                <a:solidFill>
                  <a:schemeClr val="dk2"/>
                </a:solidFill>
              </a:rPr>
              <a:t> classified by a ResNet-50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303824" y="4241425"/>
            <a:ext cx="228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1000</a:t>
            </a:r>
            <a:r>
              <a:rPr lang="en" sz="1000">
                <a:solidFill>
                  <a:schemeClr val="dk2"/>
                </a:solidFill>
              </a:rPr>
              <a:t> classes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10</a:t>
            </a:r>
            <a:r>
              <a:rPr lang="en" sz="1000">
                <a:solidFill>
                  <a:schemeClr val="dk2"/>
                </a:solidFill>
              </a:rPr>
              <a:t> images / class, </a:t>
            </a:r>
            <a:r>
              <a:rPr lang="en" sz="1000" b="1">
                <a:solidFill>
                  <a:schemeClr val="dk2"/>
                </a:solidFill>
              </a:rPr>
              <a:t>natural</a:t>
            </a:r>
            <a:r>
              <a:rPr lang="en" sz="1000">
                <a:solidFill>
                  <a:schemeClr val="dk2"/>
                </a:solidFill>
              </a:rPr>
              <a:t> images independent of original ImageNet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2515913" y="3384950"/>
            <a:ext cx="70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D</a:t>
            </a:r>
            <a:r>
              <a:rPr lang="en" sz="1800" b="1" baseline="-25000">
                <a:solidFill>
                  <a:srgbClr val="FF9900"/>
                </a:solidFill>
              </a:rPr>
              <a:t>shift</a:t>
            </a:r>
            <a:endParaRPr/>
          </a:p>
        </p:txBody>
      </p:sp>
      <p:sp>
        <p:nvSpPr>
          <p:cNvPr id="347" name="Google Shape;347;p36"/>
          <p:cNvSpPr txBox="1"/>
          <p:nvPr/>
        </p:nvSpPr>
        <p:spPr>
          <a:xfrm>
            <a:off x="5407813" y="1146350"/>
            <a:ext cx="70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D</a:t>
            </a:r>
            <a:r>
              <a:rPr lang="en" sz="1800" b="1" baseline="-25000">
                <a:solidFill>
                  <a:srgbClr val="FF9900"/>
                </a:solidFill>
              </a:rPr>
              <a:t>shift</a:t>
            </a:r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8452413" y="1082013"/>
            <a:ext cx="70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D</a:t>
            </a:r>
            <a:r>
              <a:rPr lang="en" sz="1800" b="1" baseline="-25000">
                <a:solidFill>
                  <a:srgbClr val="FF9900"/>
                </a:solidFill>
              </a:rPr>
              <a:t>shift</a:t>
            </a:r>
            <a:endParaRPr/>
          </a:p>
        </p:txBody>
      </p:sp>
      <p:sp>
        <p:nvSpPr>
          <p:cNvPr id="349" name="Google Shape;349;p36"/>
          <p:cNvSpPr txBox="1"/>
          <p:nvPr/>
        </p:nvSpPr>
        <p:spPr>
          <a:xfrm>
            <a:off x="6264349" y="4302388"/>
            <a:ext cx="228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113</a:t>
            </a:r>
            <a:r>
              <a:rPr lang="en" sz="1000">
                <a:solidFill>
                  <a:schemeClr val="dk2"/>
                </a:solidFill>
              </a:rPr>
              <a:t> classes, ~</a:t>
            </a:r>
            <a:r>
              <a:rPr lang="en" sz="1000" b="1">
                <a:solidFill>
                  <a:schemeClr val="dk2"/>
                </a:solidFill>
              </a:rPr>
              <a:t>18k</a:t>
            </a:r>
            <a:r>
              <a:rPr lang="en" sz="1000">
                <a:solidFill>
                  <a:schemeClr val="dk2"/>
                </a:solidFill>
              </a:rPr>
              <a:t> images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objects in various scenes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5407813" y="3296875"/>
            <a:ext cx="70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D</a:t>
            </a:r>
            <a:r>
              <a:rPr lang="en" sz="1800" b="1" baseline="-25000">
                <a:solidFill>
                  <a:srgbClr val="FF9900"/>
                </a:solidFill>
              </a:rPr>
              <a:t>shift</a:t>
            </a:r>
            <a:endParaRPr/>
          </a:p>
        </p:txBody>
      </p:sp>
      <p:sp>
        <p:nvSpPr>
          <p:cNvPr id="351" name="Google Shape;351;p36"/>
          <p:cNvSpPr txBox="1"/>
          <p:nvPr/>
        </p:nvSpPr>
        <p:spPr>
          <a:xfrm>
            <a:off x="8452413" y="3384950"/>
            <a:ext cx="70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D</a:t>
            </a:r>
            <a:r>
              <a:rPr lang="en" sz="1800" b="1" baseline="-25000">
                <a:solidFill>
                  <a:srgbClr val="FF9900"/>
                </a:solidFill>
              </a:rPr>
              <a:t>shift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203325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Common Benchmark: Functional Map of the World (FMoW)  </a:t>
            </a:r>
            <a:endParaRPr sz="2420"/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700" y="1127375"/>
            <a:ext cx="5605576" cy="25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7"/>
          <p:cNvSpPr/>
          <p:nvPr/>
        </p:nvSpPr>
        <p:spPr>
          <a:xfrm>
            <a:off x="3888525" y="2459950"/>
            <a:ext cx="4775100" cy="48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 txBox="1"/>
          <p:nvPr/>
        </p:nvSpPr>
        <p:spPr>
          <a:xfrm>
            <a:off x="552941" y="2417500"/>
            <a:ext cx="257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Distribution shift: years and locations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4325325" y="3814675"/>
            <a:ext cx="3901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label: one of 62 building or land use categories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>
            <a:spLocks noGrp="1"/>
          </p:cNvSpPr>
          <p:nvPr>
            <p:ph type="title"/>
          </p:nvPr>
        </p:nvSpPr>
        <p:spPr>
          <a:xfrm>
            <a:off x="271050" y="18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of zero-shot models</a:t>
            </a:r>
            <a:endParaRPr/>
          </a:p>
        </p:txBody>
      </p:sp>
      <p:pic>
        <p:nvPicPr>
          <p:cNvPr id="366" name="Google Shape;3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25" y="1240800"/>
            <a:ext cx="2961074" cy="19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8"/>
          <p:cNvSpPr txBox="1"/>
          <p:nvPr/>
        </p:nvSpPr>
        <p:spPr>
          <a:xfrm>
            <a:off x="573266" y="3474650"/>
            <a:ext cx="257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CLP contrastive pretraining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900" y="1242318"/>
            <a:ext cx="4507469" cy="194767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8"/>
          <p:cNvSpPr txBox="1"/>
          <p:nvPr/>
        </p:nvSpPr>
        <p:spPr>
          <a:xfrm>
            <a:off x="4669925" y="3474650"/>
            <a:ext cx="286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Amazing zero-shot performance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>
            <a:spLocks noGrp="1"/>
          </p:cNvSpPr>
          <p:nvPr>
            <p:ph type="title"/>
          </p:nvPr>
        </p:nvSpPr>
        <p:spPr>
          <a:xfrm>
            <a:off x="271050" y="18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fine-tuning of zero-shot models</a:t>
            </a:r>
            <a:endParaRPr/>
          </a:p>
        </p:txBody>
      </p:sp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1169219"/>
            <a:ext cx="4232858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 txBox="1"/>
          <p:nvPr/>
        </p:nvSpPr>
        <p:spPr>
          <a:xfrm>
            <a:off x="1060712" y="3413675"/>
            <a:ext cx="286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Amazing zero-shot performance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7" name="Google Shape;3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862" y="1169229"/>
            <a:ext cx="4414016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9"/>
          <p:cNvSpPr txBox="1"/>
          <p:nvPr/>
        </p:nvSpPr>
        <p:spPr>
          <a:xfrm>
            <a:off x="5078375" y="3228400"/>
            <a:ext cx="37749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Linear probing (LP) fine-tuning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Full fine-tuning (FFT)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Linear head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random initialized head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rgbClr val="9900FF"/>
                </a:solidFill>
              </a:rPr>
              <a:t>text embeddings</a:t>
            </a:r>
            <a:r>
              <a:rPr lang="en">
                <a:solidFill>
                  <a:schemeClr val="dk2"/>
                </a:solidFill>
              </a:rPr>
              <a:t> initialized head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cross-entropy loss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79" name="Google Shape;379;p39"/>
          <p:cNvSpPr/>
          <p:nvPr/>
        </p:nvSpPr>
        <p:spPr>
          <a:xfrm>
            <a:off x="3400850" y="949102"/>
            <a:ext cx="4477175" cy="975800"/>
          </a:xfrm>
          <a:custGeom>
            <a:avLst/>
            <a:gdLst/>
            <a:ahLst/>
            <a:cxnLst/>
            <a:rect l="l" t="t" r="r" b="b"/>
            <a:pathLst>
              <a:path w="179087" h="39032" extrusionOk="0">
                <a:moveTo>
                  <a:pt x="0" y="37406"/>
                </a:moveTo>
                <a:cubicBezTo>
                  <a:pt x="14766" y="31175"/>
                  <a:pt x="58748" y="-254"/>
                  <a:pt x="88596" y="17"/>
                </a:cubicBezTo>
                <a:cubicBezTo>
                  <a:pt x="118444" y="288"/>
                  <a:pt x="164005" y="32530"/>
                  <a:pt x="179087" y="39032"/>
                </a:cubicBezTo>
              </a:path>
            </a:pathLst>
          </a:cu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>
            <a:spLocks noGrp="1"/>
          </p:cNvSpPr>
          <p:nvPr>
            <p:ph type="title"/>
          </p:nvPr>
        </p:nvSpPr>
        <p:spPr>
          <a:xfrm>
            <a:off x="280175" y="180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Robust fine-tuning of zero-shot 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63" y="1004225"/>
            <a:ext cx="4472600" cy="7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0"/>
          <p:cNvSpPr txBox="1"/>
          <p:nvPr/>
        </p:nvSpPr>
        <p:spPr>
          <a:xfrm>
            <a:off x="5434613" y="1228075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ICML 2018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387" name="Google Shape;3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650" y="2749648"/>
            <a:ext cx="5773276" cy="116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40"/>
          <p:cNvCxnSpPr/>
          <p:nvPr/>
        </p:nvCxnSpPr>
        <p:spPr>
          <a:xfrm>
            <a:off x="4463325" y="3474325"/>
            <a:ext cx="857400" cy="9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9" name="Google Shape;389;p40"/>
          <p:cNvSpPr txBox="1"/>
          <p:nvPr/>
        </p:nvSpPr>
        <p:spPr>
          <a:xfrm>
            <a:off x="4432950" y="4515525"/>
            <a:ext cx="2123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pre-trained model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1331700" y="4611175"/>
            <a:ext cx="2123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fine-tune model</a:t>
            </a:r>
            <a:endParaRPr sz="1300" b="1">
              <a:solidFill>
                <a:schemeClr val="dk2"/>
              </a:solidFill>
            </a:endParaRPr>
          </a:p>
        </p:txBody>
      </p:sp>
      <p:cxnSp>
        <p:nvCxnSpPr>
          <p:cNvPr id="391" name="Google Shape;391;p40"/>
          <p:cNvCxnSpPr>
            <a:endCxn id="390" idx="0"/>
          </p:cNvCxnSpPr>
          <p:nvPr/>
        </p:nvCxnSpPr>
        <p:spPr>
          <a:xfrm flipH="1">
            <a:off x="2393250" y="3531175"/>
            <a:ext cx="1206600" cy="10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2" name="Google Shape;392;p40"/>
          <p:cNvCxnSpPr/>
          <p:nvPr/>
        </p:nvCxnSpPr>
        <p:spPr>
          <a:xfrm>
            <a:off x="6140000" y="3468025"/>
            <a:ext cx="579900" cy="8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3" name="Google Shape;393;p40"/>
          <p:cNvSpPr txBox="1"/>
          <p:nvPr/>
        </p:nvSpPr>
        <p:spPr>
          <a:xfrm>
            <a:off x="6350275" y="4415775"/>
            <a:ext cx="2123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newly introduced parameters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988950" y="2134650"/>
            <a:ext cx="7166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finetuned weights are regularized towards the pretrained weights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312" y="179573"/>
            <a:ext cx="3966449" cy="11287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1"/>
          <p:cNvSpPr txBox="1"/>
          <p:nvPr/>
        </p:nvSpPr>
        <p:spPr>
          <a:xfrm>
            <a:off x="6755413" y="401750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ICML 2022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401" name="Google Shape;4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100" y="1571988"/>
            <a:ext cx="4460877" cy="200607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1"/>
          <p:cNvSpPr txBox="1"/>
          <p:nvPr/>
        </p:nvSpPr>
        <p:spPr>
          <a:xfrm>
            <a:off x="738950" y="3841750"/>
            <a:ext cx="78705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two-stage finetuning: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linear probing (random init)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full finetuning with classifier initialized in the first stage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Robustness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975" y="161001"/>
            <a:ext cx="3858049" cy="11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 txBox="1"/>
          <p:nvPr/>
        </p:nvSpPr>
        <p:spPr>
          <a:xfrm>
            <a:off x="6755413" y="401750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CVPR 2022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1013350" y="3504125"/>
            <a:ext cx="2123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 fine-tuned model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linear head initialized by </a:t>
            </a:r>
            <a:r>
              <a:rPr lang="en" sz="1300" b="1">
                <a:solidFill>
                  <a:srgbClr val="9900FF"/>
                </a:solidFill>
              </a:rPr>
              <a:t>text embeddings</a:t>
            </a:r>
            <a:endParaRPr sz="1300" b="1">
              <a:solidFill>
                <a:srgbClr val="9900FF"/>
              </a:solidFill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4965600" y="3504125"/>
            <a:ext cx="2123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 pretrained model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411" name="Google Shape;4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400" y="1957400"/>
            <a:ext cx="5438475" cy="73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42"/>
          <p:cNvCxnSpPr>
            <a:endCxn id="409" idx="0"/>
          </p:cNvCxnSpPr>
          <p:nvPr/>
        </p:nvCxnSpPr>
        <p:spPr>
          <a:xfrm flipH="1">
            <a:off x="2074900" y="2554925"/>
            <a:ext cx="1034700" cy="9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3" name="Google Shape;413;p42"/>
          <p:cNvCxnSpPr>
            <a:endCxn id="410" idx="0"/>
          </p:cNvCxnSpPr>
          <p:nvPr/>
        </p:nvCxnSpPr>
        <p:spPr>
          <a:xfrm>
            <a:off x="4972350" y="2480225"/>
            <a:ext cx="1054800" cy="10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50" y="218949"/>
            <a:ext cx="5135452" cy="9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3"/>
          <p:cNvSpPr txBox="1"/>
          <p:nvPr/>
        </p:nvSpPr>
        <p:spPr>
          <a:xfrm>
            <a:off x="6416738" y="553075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CVPR 2023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420" name="Google Shape;4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613" y="1590112"/>
            <a:ext cx="4416773" cy="213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3"/>
          <p:cNvSpPr txBox="1"/>
          <p:nvPr/>
        </p:nvSpPr>
        <p:spPr>
          <a:xfrm>
            <a:off x="3965088" y="1857538"/>
            <a:ext cx="70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D</a:t>
            </a:r>
            <a:r>
              <a:rPr lang="en" sz="1800" b="1" baseline="-25000">
                <a:solidFill>
                  <a:srgbClr val="FF9900"/>
                </a:solidFill>
              </a:rPr>
              <a:t>shift</a:t>
            </a:r>
            <a:endParaRPr/>
          </a:p>
        </p:txBody>
      </p:sp>
      <p:sp>
        <p:nvSpPr>
          <p:cNvPr id="422" name="Google Shape;422;p43"/>
          <p:cNvSpPr txBox="1"/>
          <p:nvPr/>
        </p:nvSpPr>
        <p:spPr>
          <a:xfrm>
            <a:off x="183550" y="1918038"/>
            <a:ext cx="33933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continue pre-training with </a:t>
            </a:r>
            <a:r>
              <a:rPr lang="en" sz="1500" b="1">
                <a:solidFill>
                  <a:srgbClr val="FF9900"/>
                </a:solidFill>
              </a:rPr>
              <a:t>D</a:t>
            </a:r>
            <a:r>
              <a:rPr lang="en" sz="1500" b="1" baseline="-25000">
                <a:solidFill>
                  <a:srgbClr val="FF9900"/>
                </a:solidFill>
              </a:rPr>
              <a:t>shift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contrastive loss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update vision and language branch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28" name="Google Shape;4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075" y="1222125"/>
            <a:ext cx="4706076" cy="35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275" y="145254"/>
            <a:ext cx="1441975" cy="7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of FLYP</a:t>
            </a:r>
            <a:endParaRPr/>
          </a:p>
        </p:txBody>
      </p:sp>
      <p:pic>
        <p:nvPicPr>
          <p:cNvPr id="435" name="Google Shape;4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150" y="1017725"/>
            <a:ext cx="515885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5"/>
          <p:cNvSpPr txBox="1"/>
          <p:nvPr/>
        </p:nvSpPr>
        <p:spPr>
          <a:xfrm>
            <a:off x="132525" y="1494549"/>
            <a:ext cx="30924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continue pre-training with </a:t>
            </a:r>
            <a:r>
              <a:rPr lang="en" sz="1500" b="1">
                <a:solidFill>
                  <a:srgbClr val="FF9900"/>
                </a:solidFill>
              </a:rPr>
              <a:t>D</a:t>
            </a:r>
            <a:r>
              <a:rPr lang="en" sz="1500" b="1" baseline="-25000">
                <a:solidFill>
                  <a:srgbClr val="FF9900"/>
                </a:solidFill>
              </a:rPr>
              <a:t>shift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contrastive loss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update vision and language branch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Which one is more important?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37" name="Google Shape;4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850" y="270375"/>
            <a:ext cx="3392333" cy="4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Robustness to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Spurious Correlations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 txBox="1">
            <a:spLocks noGrp="1"/>
          </p:cNvSpPr>
          <p:nvPr>
            <p:ph type="title"/>
          </p:nvPr>
        </p:nvSpPr>
        <p:spPr>
          <a:xfrm>
            <a:off x="311700" y="316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benchmark - Spurious Correlations </a:t>
            </a:r>
            <a:endParaRPr/>
          </a:p>
        </p:txBody>
      </p:sp>
      <p:pic>
        <p:nvPicPr>
          <p:cNvPr id="448" name="Google Shape;4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176051" cy="34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7"/>
          <p:cNvSpPr txBox="1"/>
          <p:nvPr/>
        </p:nvSpPr>
        <p:spPr>
          <a:xfrm>
            <a:off x="488325" y="4661325"/>
            <a:ext cx="77892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y: label, a: spurious features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0" name="Google Shape;450;p47"/>
          <p:cNvSpPr/>
          <p:nvPr/>
        </p:nvSpPr>
        <p:spPr>
          <a:xfrm>
            <a:off x="583150" y="2378700"/>
            <a:ext cx="7789200" cy="10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7"/>
          <p:cNvSpPr/>
          <p:nvPr/>
        </p:nvSpPr>
        <p:spPr>
          <a:xfrm>
            <a:off x="640725" y="3401400"/>
            <a:ext cx="7789200" cy="10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>
            <a:spLocks noGrp="1"/>
          </p:cNvSpPr>
          <p:nvPr>
            <p:ph type="title"/>
          </p:nvPr>
        </p:nvSpPr>
        <p:spPr>
          <a:xfrm>
            <a:off x="311700" y="24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Common benchmark - Spurious Correlations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00" y="919500"/>
            <a:ext cx="4094474" cy="83968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8"/>
          <p:cNvSpPr txBox="1"/>
          <p:nvPr/>
        </p:nvSpPr>
        <p:spPr>
          <a:xfrm>
            <a:off x="5251713" y="1213338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ICCV 2023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012" y="1948800"/>
            <a:ext cx="2773974" cy="29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279338" y="2093050"/>
            <a:ext cx="2558100" cy="21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/>
          <p:nvPr/>
        </p:nvSpPr>
        <p:spPr>
          <a:xfrm>
            <a:off x="3292950" y="2843750"/>
            <a:ext cx="2558100" cy="2109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>
            <a:spLocks noGrp="1"/>
          </p:cNvSpPr>
          <p:nvPr>
            <p:ph type="title"/>
          </p:nvPr>
        </p:nvSpPr>
        <p:spPr>
          <a:xfrm>
            <a:off x="141500" y="8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Benchmark - BREEDS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9"/>
          <p:cNvSpPr txBox="1">
            <a:spLocks noGrp="1"/>
          </p:cNvSpPr>
          <p:nvPr>
            <p:ph type="body" idx="1"/>
          </p:nvPr>
        </p:nvSpPr>
        <p:spPr>
          <a:xfrm>
            <a:off x="204550" y="786875"/>
            <a:ext cx="85206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Subpopulation shift: the ability to generalize to </a:t>
            </a:r>
            <a:r>
              <a:rPr lang="en" b="1"/>
              <a:t>novel</a:t>
            </a:r>
            <a:r>
              <a:rPr lang="en"/>
              <a:t> data </a:t>
            </a:r>
            <a:r>
              <a:rPr lang="en" b="1"/>
              <a:t>subpopulations</a:t>
            </a:r>
            <a:r>
              <a:rPr lang="en"/>
              <a:t> that were </a:t>
            </a:r>
            <a:r>
              <a:rPr lang="en" b="1"/>
              <a:t>NOT observed</a:t>
            </a:r>
            <a:r>
              <a:rPr lang="en"/>
              <a:t> during training</a:t>
            </a:r>
            <a:endParaRPr/>
          </a:p>
        </p:txBody>
      </p:sp>
      <p:sp>
        <p:nvSpPr>
          <p:cNvPr id="468" name="Google Shape;468;p49"/>
          <p:cNvSpPr txBox="1"/>
          <p:nvPr/>
        </p:nvSpPr>
        <p:spPr>
          <a:xfrm>
            <a:off x="1254950" y="2138025"/>
            <a:ext cx="15948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dog-training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69" name="Google Shape;4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50" y="3064675"/>
            <a:ext cx="1329467" cy="8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9"/>
          <p:cNvSpPr txBox="1"/>
          <p:nvPr/>
        </p:nvSpPr>
        <p:spPr>
          <a:xfrm>
            <a:off x="1956650" y="4212950"/>
            <a:ext cx="204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terriers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1" name="Google Shape;4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075" y="3061913"/>
            <a:ext cx="1325880" cy="89023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9"/>
          <p:cNvSpPr txBox="1"/>
          <p:nvPr/>
        </p:nvSpPr>
        <p:spPr>
          <a:xfrm>
            <a:off x="170438" y="4212950"/>
            <a:ext cx="204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poodles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73" name="Google Shape;473;p49"/>
          <p:cNvCxnSpPr/>
          <p:nvPr/>
        </p:nvCxnSpPr>
        <p:spPr>
          <a:xfrm>
            <a:off x="-224750" y="278975"/>
            <a:ext cx="96900" cy="47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49"/>
          <p:cNvCxnSpPr/>
          <p:nvPr/>
        </p:nvCxnSpPr>
        <p:spPr>
          <a:xfrm>
            <a:off x="-211200" y="658275"/>
            <a:ext cx="47400" cy="446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49"/>
          <p:cNvCxnSpPr/>
          <p:nvPr/>
        </p:nvCxnSpPr>
        <p:spPr>
          <a:xfrm flipH="1">
            <a:off x="4463650" y="2240525"/>
            <a:ext cx="2400" cy="27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49"/>
          <p:cNvSpPr txBox="1"/>
          <p:nvPr/>
        </p:nvSpPr>
        <p:spPr>
          <a:xfrm>
            <a:off x="5904850" y="2138025"/>
            <a:ext cx="15948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dog-testing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9875" y="2980925"/>
            <a:ext cx="1325880" cy="86182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9"/>
          <p:cNvSpPr txBox="1"/>
          <p:nvPr/>
        </p:nvSpPr>
        <p:spPr>
          <a:xfrm>
            <a:off x="5728463" y="4225450"/>
            <a:ext cx="204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dalmatians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>
            <a:spLocks noGrp="1"/>
          </p:cNvSpPr>
          <p:nvPr>
            <p:ph type="title"/>
          </p:nvPr>
        </p:nvSpPr>
        <p:spPr>
          <a:xfrm>
            <a:off x="141500" y="8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Common Benchmark - BREEDS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50"/>
          <p:cNvCxnSpPr/>
          <p:nvPr/>
        </p:nvCxnSpPr>
        <p:spPr>
          <a:xfrm>
            <a:off x="-224750" y="278975"/>
            <a:ext cx="96900" cy="47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50"/>
          <p:cNvCxnSpPr/>
          <p:nvPr/>
        </p:nvCxnSpPr>
        <p:spPr>
          <a:xfrm>
            <a:off x="-211200" y="658275"/>
            <a:ext cx="47400" cy="446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6" name="Google Shape;4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0" y="1257475"/>
            <a:ext cx="2103119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275" y="1257475"/>
            <a:ext cx="4869627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0"/>
          <p:cNvSpPr txBox="1"/>
          <p:nvPr/>
        </p:nvSpPr>
        <p:spPr>
          <a:xfrm>
            <a:off x="174875" y="3354075"/>
            <a:ext cx="8520600" cy="1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goal is classifying superclasses using </a:t>
            </a:r>
            <a:r>
              <a:rPr lang="en" sz="1800">
                <a:solidFill>
                  <a:srgbClr val="FF0000"/>
                </a:solidFill>
              </a:rPr>
              <a:t>source</a:t>
            </a:r>
            <a:r>
              <a:rPr lang="en" sz="1800">
                <a:solidFill>
                  <a:schemeClr val="dk2"/>
                </a:solidFill>
              </a:rPr>
              <a:t> subpopulations but can perform well on both </a:t>
            </a:r>
            <a:r>
              <a:rPr lang="en" sz="1800">
                <a:solidFill>
                  <a:srgbClr val="FF0000"/>
                </a:solidFill>
              </a:rPr>
              <a:t>source</a:t>
            </a:r>
            <a:r>
              <a:rPr lang="en" sz="1800">
                <a:solidFill>
                  <a:schemeClr val="dk2"/>
                </a:solidFill>
              </a:rPr>
              <a:t> and </a:t>
            </a:r>
            <a:r>
              <a:rPr lang="en" sz="1800">
                <a:solidFill>
                  <a:srgbClr val="6AA84F"/>
                </a:solidFill>
              </a:rPr>
              <a:t>target</a:t>
            </a:r>
            <a:r>
              <a:rPr lang="en" sz="1800">
                <a:solidFill>
                  <a:schemeClr val="dk2"/>
                </a:solidFill>
              </a:rPr>
              <a:t> subpopulations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>
            <a:spLocks noGrp="1"/>
          </p:cNvSpPr>
          <p:nvPr>
            <p:ph type="title"/>
          </p:nvPr>
        </p:nvSpPr>
        <p:spPr>
          <a:xfrm>
            <a:off x="141500" y="8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Benchmark - BREEDS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4" name="Google Shape;494;p51"/>
          <p:cNvCxnSpPr/>
          <p:nvPr/>
        </p:nvCxnSpPr>
        <p:spPr>
          <a:xfrm>
            <a:off x="-224750" y="278975"/>
            <a:ext cx="96900" cy="47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51"/>
          <p:cNvCxnSpPr/>
          <p:nvPr/>
        </p:nvCxnSpPr>
        <p:spPr>
          <a:xfrm>
            <a:off x="-211200" y="658275"/>
            <a:ext cx="47400" cy="446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6" name="Google Shape;4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400" y="802877"/>
            <a:ext cx="5529201" cy="10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463" y="2085347"/>
            <a:ext cx="6206525" cy="269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433000" y="3423375"/>
            <a:ext cx="84090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adversarial distortion is optimized to cause the (undefended, off-the-shelf) neural network to make a mistake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566225" y="2298163"/>
            <a:ext cx="20676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Cat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326709" y="2298163"/>
            <a:ext cx="20676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Guacamole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l="10992" t="6359" r="5916" b="8272"/>
          <a:stretch/>
        </p:blipFill>
        <p:spPr>
          <a:xfrm>
            <a:off x="685625" y="5109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11557" t="6146" r="5351" b="8485"/>
          <a:stretch/>
        </p:blipFill>
        <p:spPr>
          <a:xfrm>
            <a:off x="6446105" y="5109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613" y="51090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446463" y="2298163"/>
            <a:ext cx="20676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Adversarial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Distortion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601" y="1363387"/>
            <a:ext cx="436325" cy="1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2692" y="1241900"/>
            <a:ext cx="98164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2964" y="207465"/>
            <a:ext cx="755090" cy="25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1337" y="230628"/>
            <a:ext cx="237410" cy="211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6"/>
          <p:cNvGrpSpPr/>
          <p:nvPr/>
        </p:nvGrpSpPr>
        <p:grpSpPr>
          <a:xfrm>
            <a:off x="5316725" y="2377700"/>
            <a:ext cx="2262600" cy="704700"/>
            <a:chOff x="5408400" y="2904800"/>
            <a:chExt cx="2262600" cy="704700"/>
          </a:xfrm>
        </p:grpSpPr>
        <p:cxnSp>
          <p:nvCxnSpPr>
            <p:cNvPr id="83" name="Google Shape;83;p16"/>
            <p:cNvCxnSpPr>
              <a:stCxn id="84" idx="1"/>
            </p:cNvCxnSpPr>
            <p:nvPr/>
          </p:nvCxnSpPr>
          <p:spPr>
            <a:xfrm rot="10800000">
              <a:off x="5408400" y="2904800"/>
              <a:ext cx="279300" cy="504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4" name="Google Shape;84;p16"/>
            <p:cNvSpPr txBox="1"/>
            <p:nvPr/>
          </p:nvSpPr>
          <p:spPr>
            <a:xfrm>
              <a:off x="5687700" y="3209300"/>
              <a:ext cx="1983300" cy="4002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Carefully crafted noise 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85" name="Google Shape;85;p16"/>
          <p:cNvSpPr txBox="1"/>
          <p:nvPr/>
        </p:nvSpPr>
        <p:spPr>
          <a:xfrm>
            <a:off x="423400" y="4295300"/>
            <a:ext cx="84090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But now models can be defended against such imperceptible distortions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"/>
          <p:cNvSpPr txBox="1">
            <a:spLocks noGrp="1"/>
          </p:cNvSpPr>
          <p:nvPr>
            <p:ph type="title"/>
          </p:nvPr>
        </p:nvSpPr>
        <p:spPr>
          <a:xfrm>
            <a:off x="311700" y="34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Zero-shot CLIP suffers Spurious Correlations too</a:t>
            </a:r>
            <a:endParaRPr/>
          </a:p>
        </p:txBody>
      </p:sp>
      <p:pic>
        <p:nvPicPr>
          <p:cNvPr id="503" name="Google Shape;5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7275"/>
            <a:ext cx="3427800" cy="334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25" y="1580800"/>
            <a:ext cx="3376100" cy="19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75" y="4471675"/>
            <a:ext cx="3330025" cy="5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2"/>
          <p:cNvSpPr txBox="1"/>
          <p:nvPr/>
        </p:nvSpPr>
        <p:spPr>
          <a:xfrm>
            <a:off x="2896588" y="4648500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ICML 2023</a:t>
            </a:r>
            <a:endParaRPr sz="13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2750"/>
            <a:ext cx="8839201" cy="359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750"/>
            <a:ext cx="8839200" cy="2721267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4"/>
          <p:cNvSpPr txBox="1"/>
          <p:nvPr/>
        </p:nvSpPr>
        <p:spPr>
          <a:xfrm>
            <a:off x="2138375" y="2986763"/>
            <a:ext cx="16971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open-vocabulary object detection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518" name="Google Shape;518;p54"/>
          <p:cNvCxnSpPr>
            <a:endCxn id="517" idx="0"/>
          </p:cNvCxnSpPr>
          <p:nvPr/>
        </p:nvCxnSpPr>
        <p:spPr>
          <a:xfrm flipH="1">
            <a:off x="2986925" y="2050763"/>
            <a:ext cx="554700" cy="93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19" name="Google Shape;519;p54"/>
          <p:cNvSpPr txBox="1"/>
          <p:nvPr/>
        </p:nvSpPr>
        <p:spPr>
          <a:xfrm>
            <a:off x="3756750" y="2939075"/>
            <a:ext cx="24315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synsets of object names in Visual Genome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520" name="Google Shape;520;p54"/>
          <p:cNvCxnSpPr>
            <a:stCxn id="519" idx="0"/>
          </p:cNvCxnSpPr>
          <p:nvPr/>
        </p:nvCxnSpPr>
        <p:spPr>
          <a:xfrm rot="10800000">
            <a:off x="3835800" y="1780475"/>
            <a:ext cx="11367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21" name="Google Shape;5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600" y="2939075"/>
            <a:ext cx="2347224" cy="5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75" y="2939075"/>
            <a:ext cx="1428226" cy="6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4"/>
          <p:cNvSpPr txBox="1"/>
          <p:nvPr/>
        </p:nvSpPr>
        <p:spPr>
          <a:xfrm>
            <a:off x="279875" y="3655450"/>
            <a:ext cx="55305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9999"/>
                </a:solidFill>
              </a:rPr>
              <a:t>High accuracy discrepancy</a:t>
            </a:r>
            <a:r>
              <a:rPr lang="en" sz="1200">
                <a:solidFill>
                  <a:schemeClr val="dk2"/>
                </a:solidFill>
              </a:rPr>
              <a:t> indicates </a:t>
            </a:r>
            <a:r>
              <a:rPr lang="en" sz="1200" b="1">
                <a:solidFill>
                  <a:schemeClr val="dk2"/>
                </a:solidFill>
              </a:rPr>
              <a:t>high</a:t>
            </a:r>
            <a:r>
              <a:rPr lang="en" sz="1200">
                <a:solidFill>
                  <a:schemeClr val="dk2"/>
                </a:solidFill>
              </a:rPr>
              <a:t> possibility of </a:t>
            </a:r>
            <a:r>
              <a:rPr lang="en" sz="1200" b="1">
                <a:solidFill>
                  <a:srgbClr val="8E7CC3"/>
                </a:solidFill>
              </a:rPr>
              <a:t>spurious features</a:t>
            </a:r>
            <a:endParaRPr sz="1200" b="1">
              <a:solidFill>
                <a:srgbClr val="8E7CC3"/>
              </a:solidFill>
            </a:endParaRPr>
          </a:p>
        </p:txBody>
      </p:sp>
      <p:pic>
        <p:nvPicPr>
          <p:cNvPr id="524" name="Google Shape;52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200" y="4072350"/>
            <a:ext cx="4696426" cy="9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4"/>
          <p:cNvSpPr txBox="1"/>
          <p:nvPr/>
        </p:nvSpPr>
        <p:spPr>
          <a:xfrm>
            <a:off x="5513900" y="4388863"/>
            <a:ext cx="16971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</a:rPr>
              <a:t>62%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526" name="Google Shape;526;p54"/>
          <p:cNvSpPr/>
          <p:nvPr/>
        </p:nvSpPr>
        <p:spPr>
          <a:xfrm>
            <a:off x="7170026" y="513450"/>
            <a:ext cx="1647000" cy="202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 txBox="1">
            <a:spLocks noGrp="1"/>
          </p:cNvSpPr>
          <p:nvPr>
            <p:ph type="title"/>
          </p:nvPr>
        </p:nvSpPr>
        <p:spPr>
          <a:xfrm>
            <a:off x="234500" y="102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Finetune CLIP</a:t>
            </a:r>
            <a:endParaRPr/>
          </a:p>
        </p:txBody>
      </p:sp>
      <p:sp>
        <p:nvSpPr>
          <p:cNvPr id="532" name="Google Shape;532;p55"/>
          <p:cNvSpPr txBox="1">
            <a:spLocks noGrp="1"/>
          </p:cNvSpPr>
          <p:nvPr>
            <p:ph type="body" idx="1"/>
          </p:nvPr>
        </p:nvSpPr>
        <p:spPr>
          <a:xfrm>
            <a:off x="234500" y="8099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loss terms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CLIP loss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76A5AF"/>
                </a:solidFill>
              </a:rPr>
              <a:t>Class</a:t>
            </a:r>
            <a:r>
              <a:rPr lang="en"/>
              <a:t> level contrastive loss: pull same </a:t>
            </a:r>
            <a:r>
              <a:rPr lang="en" b="1">
                <a:solidFill>
                  <a:srgbClr val="76A5AF"/>
                </a:solidFill>
              </a:rPr>
              <a:t>class</a:t>
            </a:r>
            <a:r>
              <a:rPr lang="en"/>
              <a:t> data , push different </a:t>
            </a:r>
            <a:r>
              <a:rPr lang="en" b="1">
                <a:solidFill>
                  <a:srgbClr val="76A5AF"/>
                </a:solidFill>
              </a:rPr>
              <a:t>class</a:t>
            </a:r>
            <a:r>
              <a:rPr lang="en"/>
              <a:t>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Contrastive </a:t>
            </a:r>
            <a:r>
              <a:rPr lang="en" b="1">
                <a:solidFill>
                  <a:srgbClr val="F1C232"/>
                </a:solidFill>
              </a:rPr>
              <a:t>image</a:t>
            </a:r>
            <a:r>
              <a:rPr lang="en"/>
              <a:t> loss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Contrastive </a:t>
            </a:r>
            <a:r>
              <a:rPr lang="en" b="1">
                <a:solidFill>
                  <a:srgbClr val="6AA84F"/>
                </a:solidFill>
              </a:rPr>
              <a:t>language</a:t>
            </a:r>
            <a:r>
              <a:rPr lang="en"/>
              <a:t> loss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C27BA0"/>
                </a:solidFill>
              </a:rPr>
              <a:t>Group</a:t>
            </a:r>
            <a:r>
              <a:rPr lang="en"/>
              <a:t> level contrastive loss: pull same </a:t>
            </a:r>
            <a:r>
              <a:rPr lang="en" b="1">
                <a:solidFill>
                  <a:srgbClr val="C27BA0"/>
                </a:solidFill>
              </a:rPr>
              <a:t>group</a:t>
            </a:r>
            <a:r>
              <a:rPr lang="en"/>
              <a:t> data, push different </a:t>
            </a:r>
            <a:r>
              <a:rPr lang="en" b="1">
                <a:solidFill>
                  <a:srgbClr val="C27BA0"/>
                </a:solidFill>
              </a:rPr>
              <a:t>group</a:t>
            </a:r>
            <a:r>
              <a:rPr lang="en"/>
              <a:t>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Spurious </a:t>
            </a:r>
            <a:r>
              <a:rPr lang="en" b="1">
                <a:solidFill>
                  <a:srgbClr val="F1C232"/>
                </a:solidFill>
              </a:rPr>
              <a:t>image</a:t>
            </a:r>
            <a:r>
              <a:rPr lang="en"/>
              <a:t> loss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Spurious </a:t>
            </a:r>
            <a:r>
              <a:rPr lang="en" b="1">
                <a:solidFill>
                  <a:srgbClr val="6AA84F"/>
                </a:solidFill>
              </a:rPr>
              <a:t>language</a:t>
            </a:r>
            <a:r>
              <a:rPr lang="en"/>
              <a:t> loss</a:t>
            </a:r>
            <a:endParaRPr/>
          </a:p>
        </p:txBody>
      </p:sp>
      <p:pic>
        <p:nvPicPr>
          <p:cNvPr id="533" name="Google Shape;5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476" y="3147050"/>
            <a:ext cx="2530748" cy="17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body" idx="1"/>
          </p:nvPr>
        </p:nvSpPr>
        <p:spPr>
          <a:xfrm>
            <a:off x="311700" y="1564600"/>
            <a:ext cx="8520600" cy="19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latent space contains (unknown) concept 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point x =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embedding for two classes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</a:t>
            </a:r>
            <a:endParaRPr/>
          </a:p>
        </p:txBody>
      </p:sp>
      <p:pic>
        <p:nvPicPr>
          <p:cNvPr id="539" name="Google Shape;5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00" y="91396"/>
            <a:ext cx="5047351" cy="12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6"/>
          <p:cNvSpPr txBox="1"/>
          <p:nvPr/>
        </p:nvSpPr>
        <p:spPr>
          <a:xfrm>
            <a:off x="5866963" y="577675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ICLR 2024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scores: 8-8-6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541" name="Google Shape;5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400" y="1971525"/>
            <a:ext cx="737825" cy="2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2625" y="2621975"/>
            <a:ext cx="1097280" cy="24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2625" y="2946000"/>
            <a:ext cx="1097280" cy="2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9700" y="2296742"/>
            <a:ext cx="2307000" cy="205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56"/>
          <p:cNvCxnSpPr>
            <a:endCxn id="544" idx="1"/>
          </p:cNvCxnSpPr>
          <p:nvPr/>
        </p:nvCxnSpPr>
        <p:spPr>
          <a:xfrm>
            <a:off x="3466300" y="2115671"/>
            <a:ext cx="1523400" cy="28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6" name="Google Shape;546;p56"/>
          <p:cNvCxnSpPr>
            <a:stCxn id="542" idx="3"/>
            <a:endCxn id="544" idx="1"/>
          </p:cNvCxnSpPr>
          <p:nvPr/>
        </p:nvCxnSpPr>
        <p:spPr>
          <a:xfrm rot="10800000" flipH="1">
            <a:off x="2329905" y="2399390"/>
            <a:ext cx="2659800" cy="34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p56"/>
          <p:cNvCxnSpPr>
            <a:stCxn id="543" idx="3"/>
            <a:endCxn id="544" idx="1"/>
          </p:cNvCxnSpPr>
          <p:nvPr/>
        </p:nvCxnSpPr>
        <p:spPr>
          <a:xfrm rot="10800000" flipH="1">
            <a:off x="2329905" y="2399501"/>
            <a:ext cx="2659800" cy="6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48" name="Google Shape;548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8200" y="3709668"/>
            <a:ext cx="4419599" cy="63656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6"/>
          <p:cNvSpPr txBox="1"/>
          <p:nvPr/>
        </p:nvSpPr>
        <p:spPr>
          <a:xfrm>
            <a:off x="1643075" y="4549700"/>
            <a:ext cx="54411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partition the concept vectors into three groups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7"/>
          <p:cNvSpPr txBox="1">
            <a:spLocks noGrp="1"/>
          </p:cNvSpPr>
          <p:nvPr>
            <p:ph type="title"/>
          </p:nvPr>
        </p:nvSpPr>
        <p:spPr>
          <a:xfrm>
            <a:off x="311700" y="303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555" name="Google Shape;555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</a:t>
            </a:r>
            <a:r>
              <a:rPr lang="en" baseline="-25000"/>
              <a:t>water </a:t>
            </a:r>
            <a:r>
              <a:rPr lang="en"/>
              <a:t>= - Z</a:t>
            </a:r>
            <a:r>
              <a:rPr lang="en" baseline="-25000"/>
              <a:t>land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</a:t>
            </a:r>
            <a:r>
              <a:rPr lang="en" baseline="-25000"/>
              <a:t>waterbird </a:t>
            </a:r>
            <a:r>
              <a:rPr lang="en"/>
              <a:t> = -Z</a:t>
            </a:r>
            <a:r>
              <a:rPr lang="en" baseline="-25000"/>
              <a:t>landbird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 baseline="-25000"/>
              <a:t>waterbird</a:t>
            </a:r>
            <a:r>
              <a:rPr lang="en"/>
              <a:t>= 0.4Z</a:t>
            </a:r>
            <a:r>
              <a:rPr lang="en" baseline="-25000"/>
              <a:t>water</a:t>
            </a:r>
            <a:r>
              <a:rPr lang="en"/>
              <a:t> + 0.6Z</a:t>
            </a:r>
            <a:r>
              <a:rPr lang="en" baseline="-25000"/>
              <a:t>waterbird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 baseline="-25000"/>
              <a:t>landbird</a:t>
            </a:r>
            <a:r>
              <a:rPr lang="en"/>
              <a:t>= 0.4Z</a:t>
            </a:r>
            <a:r>
              <a:rPr lang="en" baseline="-25000"/>
              <a:t>water</a:t>
            </a:r>
            <a:r>
              <a:rPr lang="en"/>
              <a:t> + 0.6Z</a:t>
            </a:r>
            <a:r>
              <a:rPr lang="en" baseline="-25000"/>
              <a:t>landbird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sample of landbird with water background x = 0.7Z</a:t>
            </a:r>
            <a:r>
              <a:rPr lang="en" baseline="-25000"/>
              <a:t>water</a:t>
            </a:r>
            <a:r>
              <a:rPr lang="en"/>
              <a:t>+ 0.3Z</a:t>
            </a:r>
            <a:r>
              <a:rPr lang="en" baseline="-25000"/>
              <a:t>landbird</a:t>
            </a:r>
            <a:endParaRPr/>
          </a:p>
        </p:txBody>
      </p:sp>
      <p:sp>
        <p:nvSpPr>
          <p:cNvPr id="556" name="Google Shape;556;p57"/>
          <p:cNvSpPr txBox="1"/>
          <p:nvPr/>
        </p:nvSpPr>
        <p:spPr>
          <a:xfrm>
            <a:off x="1699400" y="3495375"/>
            <a:ext cx="55767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x</a:t>
            </a:r>
            <a:r>
              <a:rPr lang="en" sz="1800" baseline="30000">
                <a:solidFill>
                  <a:schemeClr val="dk2"/>
                </a:solidFill>
              </a:rPr>
              <a:t>T</a:t>
            </a:r>
            <a:r>
              <a:rPr lang="en" sz="1800">
                <a:solidFill>
                  <a:schemeClr val="dk2"/>
                </a:solidFill>
              </a:rPr>
              <a:t>c</a:t>
            </a:r>
            <a:r>
              <a:rPr lang="en" sz="1800" baseline="-25000">
                <a:solidFill>
                  <a:schemeClr val="dk2"/>
                </a:solidFill>
              </a:rPr>
              <a:t>waterbird</a:t>
            </a:r>
            <a:r>
              <a:rPr lang="en" sz="1800">
                <a:solidFill>
                  <a:schemeClr val="dk2"/>
                </a:solidFill>
              </a:rPr>
              <a:t> = 0.1  &gt; x</a:t>
            </a:r>
            <a:r>
              <a:rPr lang="en" sz="1800" baseline="30000">
                <a:solidFill>
                  <a:schemeClr val="dk2"/>
                </a:solidFill>
              </a:rPr>
              <a:t>T</a:t>
            </a:r>
            <a:r>
              <a:rPr lang="en" sz="1800">
                <a:solidFill>
                  <a:schemeClr val="dk2"/>
                </a:solidFill>
              </a:rPr>
              <a:t>c</a:t>
            </a:r>
            <a:r>
              <a:rPr lang="en" sz="1800" baseline="-25000">
                <a:solidFill>
                  <a:schemeClr val="dk2"/>
                </a:solidFill>
              </a:rPr>
              <a:t>landbird</a:t>
            </a:r>
            <a:r>
              <a:rPr lang="en" sz="1800">
                <a:solidFill>
                  <a:schemeClr val="dk2"/>
                </a:solidFill>
              </a:rPr>
              <a:t>=-0.1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7" name="Google Shape;557;p57"/>
          <p:cNvSpPr txBox="1"/>
          <p:nvPr/>
        </p:nvSpPr>
        <p:spPr>
          <a:xfrm>
            <a:off x="766525" y="4199950"/>
            <a:ext cx="71523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Because presence of harmful components (caused by seeing too many images with </a:t>
            </a:r>
            <a:r>
              <a:rPr lang="en" sz="1800" b="1">
                <a:solidFill>
                  <a:schemeClr val="dk2"/>
                </a:solidFill>
              </a:rPr>
              <a:t>water</a:t>
            </a:r>
            <a:r>
              <a:rPr lang="en" sz="1800">
                <a:solidFill>
                  <a:schemeClr val="dk2"/>
                </a:solidFill>
              </a:rPr>
              <a:t> described as </a:t>
            </a:r>
            <a:r>
              <a:rPr lang="en" sz="1800" b="1">
                <a:solidFill>
                  <a:schemeClr val="dk2"/>
                </a:solidFill>
              </a:rPr>
              <a:t>waterbirds</a:t>
            </a:r>
            <a:r>
              <a:rPr lang="en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8" name="Google Shape;558;p57"/>
          <p:cNvSpPr/>
          <p:nvPr/>
        </p:nvSpPr>
        <p:spPr>
          <a:xfrm>
            <a:off x="5275400" y="3432725"/>
            <a:ext cx="541200" cy="541200"/>
          </a:xfrm>
          <a:prstGeom prst="mathMultiply">
            <a:avLst>
              <a:gd name="adj1" fmla="val 22529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425" y="259500"/>
            <a:ext cx="5771151" cy="7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175" y="1319075"/>
            <a:ext cx="2620600" cy="1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0875" y="1317000"/>
            <a:ext cx="1920239" cy="192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58"/>
          <p:cNvCxnSpPr>
            <a:endCxn id="564" idx="0"/>
          </p:cNvCxnSpPr>
          <p:nvPr/>
        </p:nvCxnSpPr>
        <p:spPr>
          <a:xfrm>
            <a:off x="3770475" y="970475"/>
            <a:ext cx="3000" cy="34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7" name="Google Shape;567;p58"/>
          <p:cNvCxnSpPr/>
          <p:nvPr/>
        </p:nvCxnSpPr>
        <p:spPr>
          <a:xfrm>
            <a:off x="6323950" y="970475"/>
            <a:ext cx="3000" cy="34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8" name="Google Shape;568;p58"/>
          <p:cNvSpPr txBox="1"/>
          <p:nvPr/>
        </p:nvSpPr>
        <p:spPr>
          <a:xfrm>
            <a:off x="2834975" y="1607350"/>
            <a:ext cx="8061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s1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69" name="Google Shape;569;p58"/>
          <p:cNvSpPr txBox="1"/>
          <p:nvPr/>
        </p:nvSpPr>
        <p:spPr>
          <a:xfrm>
            <a:off x="4035700" y="1607350"/>
            <a:ext cx="8061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s2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570" name="Google Shape;57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4975" y="2122625"/>
            <a:ext cx="1957405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8"/>
          <p:cNvSpPr txBox="1"/>
          <p:nvPr/>
        </p:nvSpPr>
        <p:spPr>
          <a:xfrm>
            <a:off x="5810850" y="1765150"/>
            <a:ext cx="11103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calculated similarly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72" name="Google Shape;572;p58"/>
          <p:cNvCxnSpPr/>
          <p:nvPr/>
        </p:nvCxnSpPr>
        <p:spPr>
          <a:xfrm>
            <a:off x="3233075" y="1488663"/>
            <a:ext cx="18300" cy="18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3" name="Google Shape;573;p58"/>
          <p:cNvCxnSpPr/>
          <p:nvPr/>
        </p:nvCxnSpPr>
        <p:spPr>
          <a:xfrm>
            <a:off x="4429600" y="1521050"/>
            <a:ext cx="18300" cy="18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4" name="Google Shape;574;p58"/>
          <p:cNvCxnSpPr>
            <a:endCxn id="570" idx="0"/>
          </p:cNvCxnSpPr>
          <p:nvPr/>
        </p:nvCxnSpPr>
        <p:spPr>
          <a:xfrm>
            <a:off x="3251478" y="1834325"/>
            <a:ext cx="562200" cy="2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5" name="Google Shape;575;p58"/>
          <p:cNvCxnSpPr>
            <a:endCxn id="570" idx="0"/>
          </p:cNvCxnSpPr>
          <p:nvPr/>
        </p:nvCxnSpPr>
        <p:spPr>
          <a:xfrm flipH="1">
            <a:off x="3813678" y="1815725"/>
            <a:ext cx="627600" cy="3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76" name="Google Shape;576;p58"/>
          <p:cNvSpPr txBox="1"/>
          <p:nvPr/>
        </p:nvSpPr>
        <p:spPr>
          <a:xfrm>
            <a:off x="1482525" y="2057975"/>
            <a:ext cx="11103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g: text encoder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77" name="Google Shape;577;p58"/>
          <p:cNvSpPr txBox="1"/>
          <p:nvPr/>
        </p:nvSpPr>
        <p:spPr>
          <a:xfrm>
            <a:off x="3258525" y="2542938"/>
            <a:ext cx="11103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spurious feature direction vector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78" name="Google Shape;578;p58"/>
          <p:cNvSpPr txBox="1"/>
          <p:nvPr/>
        </p:nvSpPr>
        <p:spPr>
          <a:xfrm>
            <a:off x="5896450" y="2532513"/>
            <a:ext cx="11103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useful feature direction vector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79" name="Google Shape;579;p58"/>
          <p:cNvCxnSpPr/>
          <p:nvPr/>
        </p:nvCxnSpPr>
        <p:spPr>
          <a:xfrm>
            <a:off x="6364500" y="1506950"/>
            <a:ext cx="3000" cy="34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80" name="Google Shape;58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7300" y="3250750"/>
            <a:ext cx="2378427" cy="161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58"/>
          <p:cNvCxnSpPr>
            <a:endCxn id="582" idx="3"/>
          </p:cNvCxnSpPr>
          <p:nvPr/>
        </p:nvCxnSpPr>
        <p:spPr>
          <a:xfrm rot="10800000">
            <a:off x="2592800" y="3374175"/>
            <a:ext cx="1324200" cy="35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82" name="Google Shape;582;p58"/>
          <p:cNvSpPr txBox="1"/>
          <p:nvPr/>
        </p:nvSpPr>
        <p:spPr>
          <a:xfrm>
            <a:off x="445700" y="3213525"/>
            <a:ext cx="21471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project x to a harmful direction and </a:t>
            </a:r>
            <a:r>
              <a:rPr lang="en" sz="1000" b="1">
                <a:solidFill>
                  <a:srgbClr val="FF0000"/>
                </a:solidFill>
              </a:rPr>
              <a:t>remove</a:t>
            </a:r>
            <a:r>
              <a:rPr lang="en" sz="1000">
                <a:solidFill>
                  <a:schemeClr val="dk2"/>
                </a:solidFill>
              </a:rPr>
              <a:t> the portion 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83" name="Google Shape;583;p58"/>
          <p:cNvCxnSpPr/>
          <p:nvPr/>
        </p:nvCxnSpPr>
        <p:spPr>
          <a:xfrm rot="10800000">
            <a:off x="2823775" y="4566400"/>
            <a:ext cx="1104600" cy="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84" name="Google Shape;584;p58"/>
          <p:cNvSpPr txBox="1"/>
          <p:nvPr/>
        </p:nvSpPr>
        <p:spPr>
          <a:xfrm>
            <a:off x="603750" y="4369075"/>
            <a:ext cx="21471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project x to a helpful direction and </a:t>
            </a:r>
            <a:r>
              <a:rPr lang="en" sz="1000" b="1">
                <a:solidFill>
                  <a:srgbClr val="6AA84F"/>
                </a:solidFill>
              </a:rPr>
              <a:t>amplify</a:t>
            </a:r>
            <a:r>
              <a:rPr lang="en" sz="1000">
                <a:solidFill>
                  <a:schemeClr val="dk2"/>
                </a:solidFill>
              </a:rPr>
              <a:t> the portion 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50" y="535650"/>
            <a:ext cx="8839204" cy="35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9"/>
          <p:cNvSpPr/>
          <p:nvPr/>
        </p:nvSpPr>
        <p:spPr>
          <a:xfrm>
            <a:off x="4124778" y="605125"/>
            <a:ext cx="3095100" cy="1013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9"/>
          <p:cNvSpPr/>
          <p:nvPr/>
        </p:nvSpPr>
        <p:spPr>
          <a:xfrm>
            <a:off x="6002475" y="1618525"/>
            <a:ext cx="1217400" cy="24294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9"/>
          <p:cNvSpPr txBox="1"/>
          <p:nvPr/>
        </p:nvSpPr>
        <p:spPr>
          <a:xfrm>
            <a:off x="4711800" y="4340850"/>
            <a:ext cx="36636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remove spurious parts and amplify helpful parts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0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Robustness </a:t>
            </a:r>
            <a:endParaRPr/>
          </a:p>
        </p:txBody>
      </p:sp>
      <p:pic>
        <p:nvPicPr>
          <p:cNvPr id="598" name="Google Shape;5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750" y="28250"/>
            <a:ext cx="1616250" cy="36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60"/>
          <p:cNvCxnSpPr>
            <a:endCxn id="600" idx="0"/>
          </p:cNvCxnSpPr>
          <p:nvPr/>
        </p:nvCxnSpPr>
        <p:spPr>
          <a:xfrm flipH="1">
            <a:off x="6623475" y="350675"/>
            <a:ext cx="436500" cy="48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00" name="Google Shape;600;p60"/>
          <p:cNvSpPr txBox="1"/>
          <p:nvPr/>
        </p:nvSpPr>
        <p:spPr>
          <a:xfrm>
            <a:off x="5778225" y="835175"/>
            <a:ext cx="1690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group label: don’t observe during training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601" name="Google Shape;6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75" y="1804175"/>
            <a:ext cx="2615185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225" y="1804174"/>
            <a:ext cx="309966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0"/>
          <p:cNvSpPr txBox="1"/>
          <p:nvPr/>
        </p:nvSpPr>
        <p:spPr>
          <a:xfrm>
            <a:off x="266125" y="1719825"/>
            <a:ext cx="1808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group robust: small gap between its </a:t>
            </a:r>
            <a:r>
              <a:rPr lang="en" sz="1000" b="1">
                <a:solidFill>
                  <a:schemeClr val="dk2"/>
                </a:solidFill>
              </a:rPr>
              <a:t>average</a:t>
            </a:r>
            <a:r>
              <a:rPr lang="en" sz="1000">
                <a:solidFill>
                  <a:schemeClr val="dk2"/>
                </a:solidFill>
              </a:rPr>
              <a:t> error and </a:t>
            </a:r>
            <a:r>
              <a:rPr lang="en" sz="1000" b="1">
                <a:solidFill>
                  <a:schemeClr val="dk2"/>
                </a:solidFill>
              </a:rPr>
              <a:t>worst-group</a:t>
            </a:r>
            <a:r>
              <a:rPr lang="en" sz="1000">
                <a:solidFill>
                  <a:schemeClr val="dk2"/>
                </a:solidFill>
              </a:rPr>
              <a:t> error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04" name="Google Shape;604;p60"/>
          <p:cNvSpPr/>
          <p:nvPr/>
        </p:nvSpPr>
        <p:spPr>
          <a:xfrm>
            <a:off x="2074825" y="1902750"/>
            <a:ext cx="327000" cy="168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0"/>
          <p:cNvSpPr/>
          <p:nvPr/>
        </p:nvSpPr>
        <p:spPr>
          <a:xfrm>
            <a:off x="5398638" y="1916550"/>
            <a:ext cx="333000" cy="141000"/>
          </a:xfrm>
          <a:prstGeom prst="mathMin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6" name="Google Shape;60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8138" y="2738077"/>
            <a:ext cx="7084377" cy="9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0"/>
          <p:cNvSpPr txBox="1"/>
          <p:nvPr/>
        </p:nvSpPr>
        <p:spPr>
          <a:xfrm>
            <a:off x="1477175" y="3913625"/>
            <a:ext cx="2589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Spurious confounders:</a:t>
            </a: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input features predictive for </a:t>
            </a:r>
            <a:r>
              <a:rPr lang="en" sz="1200" b="1">
                <a:solidFill>
                  <a:schemeClr val="dk2"/>
                </a:solidFill>
              </a:rPr>
              <a:t>some</a:t>
            </a:r>
            <a:r>
              <a:rPr lang="en" sz="1200">
                <a:solidFill>
                  <a:schemeClr val="dk2"/>
                </a:solidFill>
              </a:rPr>
              <a:t>, but </a:t>
            </a:r>
            <a:r>
              <a:rPr lang="en" sz="1200" b="1">
                <a:solidFill>
                  <a:schemeClr val="dk2"/>
                </a:solidFill>
              </a:rPr>
              <a:t>not all</a:t>
            </a:r>
            <a:r>
              <a:rPr lang="en" sz="1200">
                <a:solidFill>
                  <a:schemeClr val="dk2"/>
                </a:solidFill>
              </a:rPr>
              <a:t> groups in a class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08" name="Google Shape;608;p60"/>
          <p:cNvSpPr txBox="1"/>
          <p:nvPr/>
        </p:nvSpPr>
        <p:spPr>
          <a:xfrm>
            <a:off x="-311975" y="3889975"/>
            <a:ext cx="2192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Group Shift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09" name="Google Shape;609;p60"/>
          <p:cNvSpPr txBox="1"/>
          <p:nvPr/>
        </p:nvSpPr>
        <p:spPr>
          <a:xfrm>
            <a:off x="-311975" y="3168775"/>
            <a:ext cx="2192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Dataset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10" name="Google Shape;610;p60"/>
          <p:cNvSpPr txBox="1"/>
          <p:nvPr/>
        </p:nvSpPr>
        <p:spPr>
          <a:xfrm>
            <a:off x="4015388" y="3913632"/>
            <a:ext cx="2589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Subclass variance:</a:t>
            </a: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different</a:t>
            </a:r>
            <a:r>
              <a:rPr lang="en" sz="1200">
                <a:solidFill>
                  <a:schemeClr val="dk2"/>
                </a:solidFill>
              </a:rPr>
              <a:t> fine-grained </a:t>
            </a:r>
            <a:r>
              <a:rPr lang="en" sz="1200" b="1">
                <a:solidFill>
                  <a:schemeClr val="dk2"/>
                </a:solidFill>
              </a:rPr>
              <a:t>subclasses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6392300" y="3913632"/>
            <a:ext cx="2589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 source variance:</a:t>
            </a: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Combine CIFAR10 and 10.2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1"/>
          <p:cNvSpPr txBox="1">
            <a:spLocks noGrp="1"/>
          </p:cNvSpPr>
          <p:nvPr>
            <p:ph type="title"/>
          </p:nvPr>
        </p:nvSpPr>
        <p:spPr>
          <a:xfrm>
            <a:off x="311700" y="174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Robustness</a:t>
            </a:r>
            <a:endParaRPr/>
          </a:p>
        </p:txBody>
      </p:sp>
      <p:pic>
        <p:nvPicPr>
          <p:cNvPr id="617" name="Google Shape;6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775" y="747525"/>
            <a:ext cx="5864972" cy="409117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1"/>
          <p:cNvSpPr/>
          <p:nvPr/>
        </p:nvSpPr>
        <p:spPr>
          <a:xfrm>
            <a:off x="3198375" y="969825"/>
            <a:ext cx="3822000" cy="197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1"/>
          <p:cNvSpPr/>
          <p:nvPr/>
        </p:nvSpPr>
        <p:spPr>
          <a:xfrm>
            <a:off x="3239800" y="2946100"/>
            <a:ext cx="3822000" cy="197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1"/>
          <p:cNvSpPr txBox="1"/>
          <p:nvPr/>
        </p:nvSpPr>
        <p:spPr>
          <a:xfrm>
            <a:off x="6774375" y="174825"/>
            <a:ext cx="13509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group idx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21" name="Google Shape;621;p61"/>
          <p:cNvCxnSpPr>
            <a:stCxn id="618" idx="0"/>
            <a:endCxn id="620" idx="1"/>
          </p:cNvCxnSpPr>
          <p:nvPr/>
        </p:nvCxnSpPr>
        <p:spPr>
          <a:xfrm rot="-5400000">
            <a:off x="5643375" y="-161175"/>
            <a:ext cx="597000" cy="1665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2" name="Google Shape;622;p61"/>
          <p:cNvCxnSpPr>
            <a:stCxn id="619" idx="0"/>
            <a:endCxn id="620" idx="1"/>
          </p:cNvCxnSpPr>
          <p:nvPr/>
        </p:nvCxnSpPr>
        <p:spPr>
          <a:xfrm rot="-5400000">
            <a:off x="4675900" y="847600"/>
            <a:ext cx="2573400" cy="162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23" name="Google Shape;623;p61"/>
          <p:cNvSpPr/>
          <p:nvPr/>
        </p:nvSpPr>
        <p:spPr>
          <a:xfrm>
            <a:off x="3239800" y="2405675"/>
            <a:ext cx="3822000" cy="1977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1"/>
          <p:cNvSpPr/>
          <p:nvPr/>
        </p:nvSpPr>
        <p:spPr>
          <a:xfrm>
            <a:off x="3239800" y="4333700"/>
            <a:ext cx="3822000" cy="1977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1"/>
          <p:cNvSpPr txBox="1"/>
          <p:nvPr/>
        </p:nvSpPr>
        <p:spPr>
          <a:xfrm>
            <a:off x="7756675" y="3116100"/>
            <a:ext cx="13509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imbalance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26" name="Google Shape;626;p61"/>
          <p:cNvCxnSpPr>
            <a:endCxn id="625" idx="1"/>
          </p:cNvCxnSpPr>
          <p:nvPr/>
        </p:nvCxnSpPr>
        <p:spPr>
          <a:xfrm rot="-5400000" flipH="1">
            <a:off x="6990325" y="2547600"/>
            <a:ext cx="837900" cy="694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7" name="Google Shape;627;p61"/>
          <p:cNvCxnSpPr>
            <a:stCxn id="624" idx="3"/>
            <a:endCxn id="625" idx="1"/>
          </p:cNvCxnSpPr>
          <p:nvPr/>
        </p:nvCxnSpPr>
        <p:spPr>
          <a:xfrm rot="10800000" flipH="1">
            <a:off x="7061800" y="3313850"/>
            <a:ext cx="694800" cy="11187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423400" y="-12175"/>
            <a:ext cx="829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Modern Adversarial Examples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1" name="Google Shape;91;p17"/>
          <p:cNvGrpSpPr/>
          <p:nvPr/>
        </p:nvGrpSpPr>
        <p:grpSpPr>
          <a:xfrm>
            <a:off x="524768" y="834328"/>
            <a:ext cx="8051570" cy="1645440"/>
            <a:chOff x="524768" y="834328"/>
            <a:chExt cx="8051570" cy="1645440"/>
          </a:xfrm>
        </p:grpSpPr>
        <p:pic>
          <p:nvPicPr>
            <p:cNvPr id="92" name="Google Shape;9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3382" y="1141330"/>
              <a:ext cx="1334336" cy="1338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42001" y="1141318"/>
              <a:ext cx="1334336" cy="133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4075" y="1143031"/>
              <a:ext cx="1335024" cy="133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4768" y="1143031"/>
              <a:ext cx="1335024" cy="133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31614" y="836140"/>
              <a:ext cx="755090" cy="257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51850" y="834328"/>
              <a:ext cx="237410" cy="211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65789" y="837053"/>
              <a:ext cx="755090" cy="257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86025" y="835241"/>
              <a:ext cx="237410" cy="21100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0" name="Google Shape;100;p17"/>
            <p:cNvCxnSpPr/>
            <p:nvPr/>
          </p:nvCxnSpPr>
          <p:spPr>
            <a:xfrm>
              <a:off x="2006050" y="1815350"/>
              <a:ext cx="642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1" name="Google Shape;101;p17"/>
            <p:cNvCxnSpPr/>
            <p:nvPr/>
          </p:nvCxnSpPr>
          <p:spPr>
            <a:xfrm>
              <a:off x="6471403" y="1780953"/>
              <a:ext cx="642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02" name="Google Shape;102;p17"/>
          <p:cNvSpPr txBox="1"/>
          <p:nvPr/>
        </p:nvSpPr>
        <p:spPr>
          <a:xfrm>
            <a:off x="423400" y="3137400"/>
            <a:ext cx="84090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Here, the adversary made changes to the image that are </a:t>
            </a:r>
            <a:r>
              <a:rPr lang="en" sz="2000" i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perceptible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to the human eye, yet the category is unchanged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997775" y="1251775"/>
            <a:ext cx="1242350" cy="1802750"/>
            <a:chOff x="6997775" y="1251775"/>
            <a:chExt cx="1242350" cy="1802750"/>
          </a:xfrm>
        </p:grpSpPr>
        <p:sp>
          <p:nvSpPr>
            <p:cNvPr id="104" name="Google Shape;104;p17"/>
            <p:cNvSpPr/>
            <p:nvPr/>
          </p:nvSpPr>
          <p:spPr>
            <a:xfrm>
              <a:off x="7839625" y="1251775"/>
              <a:ext cx="400500" cy="711300"/>
            </a:xfrm>
            <a:prstGeom prst="ellipse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" name="Google Shape;105;p17"/>
            <p:cNvCxnSpPr>
              <a:stCxn id="106" idx="0"/>
              <a:endCxn id="104" idx="4"/>
            </p:cNvCxnSpPr>
            <p:nvPr/>
          </p:nvCxnSpPr>
          <p:spPr>
            <a:xfrm rot="10800000" flipH="1">
              <a:off x="7582775" y="1963125"/>
              <a:ext cx="457200" cy="691200"/>
            </a:xfrm>
            <a:prstGeom prst="straightConnector1">
              <a:avLst/>
            </a:prstGeom>
            <a:noFill/>
            <a:ln w="19050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17"/>
            <p:cNvSpPr txBox="1"/>
            <p:nvPr/>
          </p:nvSpPr>
          <p:spPr>
            <a:xfrm>
              <a:off x="6997775" y="2654325"/>
              <a:ext cx="1170000" cy="4002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Perceptible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07" name="Google Shape;107;p17"/>
          <p:cNvGrpSpPr/>
          <p:nvPr/>
        </p:nvGrpSpPr>
        <p:grpSpPr>
          <a:xfrm>
            <a:off x="2197175" y="2126400"/>
            <a:ext cx="1308903" cy="928125"/>
            <a:chOff x="2197175" y="2126400"/>
            <a:chExt cx="1308903" cy="928125"/>
          </a:xfrm>
        </p:grpSpPr>
        <p:sp>
          <p:nvSpPr>
            <p:cNvPr id="108" name="Google Shape;108;p17"/>
            <p:cNvSpPr/>
            <p:nvPr/>
          </p:nvSpPr>
          <p:spPr>
            <a:xfrm>
              <a:off x="3145478" y="2126400"/>
              <a:ext cx="360600" cy="384900"/>
            </a:xfrm>
            <a:prstGeom prst="ellipse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" name="Google Shape;109;p17"/>
            <p:cNvCxnSpPr>
              <a:stCxn id="110" idx="0"/>
              <a:endCxn id="108" idx="4"/>
            </p:cNvCxnSpPr>
            <p:nvPr/>
          </p:nvCxnSpPr>
          <p:spPr>
            <a:xfrm rot="10800000" flipH="1">
              <a:off x="2782175" y="2511225"/>
              <a:ext cx="543600" cy="143100"/>
            </a:xfrm>
            <a:prstGeom prst="straightConnector1">
              <a:avLst/>
            </a:prstGeom>
            <a:noFill/>
            <a:ln w="19050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0" name="Google Shape;110;p17"/>
            <p:cNvSpPr txBox="1"/>
            <p:nvPr/>
          </p:nvSpPr>
          <p:spPr>
            <a:xfrm>
              <a:off x="2197175" y="2654325"/>
              <a:ext cx="1170000" cy="4002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Perceptible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11" name="Google Shape;111;p17"/>
          <p:cNvSpPr txBox="1"/>
          <p:nvPr/>
        </p:nvSpPr>
        <p:spPr>
          <a:xfrm>
            <a:off x="423400" y="4028900"/>
            <a:ext cx="84090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Modern models can be made robust to imperceptible distortions, but they are still 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NOT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robust to perceptible distortions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25" y="49276"/>
            <a:ext cx="2947202" cy="11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2"/>
          <p:cNvSpPr txBox="1"/>
          <p:nvPr/>
        </p:nvSpPr>
        <p:spPr>
          <a:xfrm>
            <a:off x="3527088" y="86138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NeurIPS 2022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634" name="Google Shape;634;p62"/>
          <p:cNvSpPr txBox="1"/>
          <p:nvPr/>
        </p:nvSpPr>
        <p:spPr>
          <a:xfrm>
            <a:off x="179438" y="1444638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CLIP</a:t>
            </a:r>
            <a:endParaRPr sz="1300" b="1">
              <a:solidFill>
                <a:schemeClr val="dk2"/>
              </a:solidFill>
            </a:endParaRPr>
          </a:p>
        </p:txBody>
      </p:sp>
      <p:cxnSp>
        <p:nvCxnSpPr>
          <p:cNvPr id="635" name="Google Shape;635;p62"/>
          <p:cNvCxnSpPr>
            <a:endCxn id="634" idx="0"/>
          </p:cNvCxnSpPr>
          <p:nvPr/>
        </p:nvCxnSpPr>
        <p:spPr>
          <a:xfrm>
            <a:off x="964838" y="429438"/>
            <a:ext cx="368100" cy="10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6" name="Google Shape;636;p62"/>
          <p:cNvSpPr txBox="1"/>
          <p:nvPr/>
        </p:nvSpPr>
        <p:spPr>
          <a:xfrm>
            <a:off x="3606188" y="900463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CLIP Adapter</a:t>
            </a:r>
            <a:endParaRPr sz="1300" b="1">
              <a:solidFill>
                <a:schemeClr val="dk2"/>
              </a:solidFill>
            </a:endParaRPr>
          </a:p>
        </p:txBody>
      </p:sp>
      <p:cxnSp>
        <p:nvCxnSpPr>
          <p:cNvPr id="637" name="Google Shape;637;p62"/>
          <p:cNvCxnSpPr/>
          <p:nvPr/>
        </p:nvCxnSpPr>
        <p:spPr>
          <a:xfrm>
            <a:off x="2334638" y="215488"/>
            <a:ext cx="1837200" cy="8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638" name="Google Shape;6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775" y="870344"/>
            <a:ext cx="2582149" cy="4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2"/>
          <p:cNvSpPr txBox="1"/>
          <p:nvPr/>
        </p:nvSpPr>
        <p:spPr>
          <a:xfrm>
            <a:off x="6649713" y="474863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IJCV 2022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640" name="Google Shape;64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689" y="2180150"/>
            <a:ext cx="6966625" cy="2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50" y="653924"/>
            <a:ext cx="5059627" cy="9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3"/>
          <p:cNvSpPr txBox="1"/>
          <p:nvPr/>
        </p:nvSpPr>
        <p:spPr>
          <a:xfrm>
            <a:off x="1145813" y="226338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worst-group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647" name="Google Shape;647;p63"/>
          <p:cNvCxnSpPr>
            <a:endCxn id="646" idx="2"/>
          </p:cNvCxnSpPr>
          <p:nvPr/>
        </p:nvCxnSpPr>
        <p:spPr>
          <a:xfrm rot="10800000" flipH="1">
            <a:off x="1631513" y="478338"/>
            <a:ext cx="667800" cy="4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48" name="Google Shape;648;p63"/>
          <p:cNvSpPr txBox="1"/>
          <p:nvPr/>
        </p:nvSpPr>
        <p:spPr>
          <a:xfrm>
            <a:off x="1812150" y="1861325"/>
            <a:ext cx="551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the pairwise </a:t>
            </a:r>
            <a:r>
              <a:rPr lang="en" b="1">
                <a:solidFill>
                  <a:srgbClr val="6FA8DC"/>
                </a:solidFill>
              </a:rPr>
              <a:t>cosine similarity</a:t>
            </a:r>
            <a:r>
              <a:rPr lang="en"/>
              <a:t> between sample embeddings in the </a:t>
            </a:r>
            <a:r>
              <a:rPr lang="en" b="1">
                <a:solidFill>
                  <a:srgbClr val="6AA84F"/>
                </a:solidFill>
              </a:rPr>
              <a:t>same class</a:t>
            </a:r>
            <a:r>
              <a:rPr lang="en"/>
              <a:t> but </a:t>
            </a:r>
            <a:r>
              <a:rPr lang="en" b="1">
                <a:solidFill>
                  <a:srgbClr val="EA9999"/>
                </a:solidFill>
              </a:rPr>
              <a:t>different groups</a:t>
            </a:r>
            <a:endParaRPr b="1">
              <a:solidFill>
                <a:srgbClr val="EA9999"/>
              </a:solidFill>
            </a:endParaRPr>
          </a:p>
        </p:txBody>
      </p:sp>
      <p:sp>
        <p:nvSpPr>
          <p:cNvPr id="649" name="Google Shape;649;p63"/>
          <p:cNvSpPr txBox="1"/>
          <p:nvPr/>
        </p:nvSpPr>
        <p:spPr>
          <a:xfrm>
            <a:off x="6113325" y="453550"/>
            <a:ext cx="2528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gap between avg and wg is high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50" name="Google Shape;65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899" y="2662900"/>
            <a:ext cx="6888474" cy="13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3"/>
          <p:cNvSpPr/>
          <p:nvPr/>
        </p:nvSpPr>
        <p:spPr>
          <a:xfrm>
            <a:off x="2030701" y="2687550"/>
            <a:ext cx="806400" cy="66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3809025" y="2788875"/>
            <a:ext cx="667800" cy="71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3"/>
          <p:cNvSpPr/>
          <p:nvPr/>
        </p:nvSpPr>
        <p:spPr>
          <a:xfrm>
            <a:off x="5770800" y="2762750"/>
            <a:ext cx="453600" cy="518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63"/>
          <p:cNvSpPr/>
          <p:nvPr/>
        </p:nvSpPr>
        <p:spPr>
          <a:xfrm>
            <a:off x="7409325" y="2758800"/>
            <a:ext cx="453600" cy="518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3"/>
          <p:cNvSpPr txBox="1"/>
          <p:nvPr/>
        </p:nvSpPr>
        <p:spPr>
          <a:xfrm>
            <a:off x="829900" y="4361850"/>
            <a:ext cx="76092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good robustness ~= good similarity between sample embeddings from </a:t>
            </a:r>
            <a:r>
              <a:rPr lang="en" b="1">
                <a:solidFill>
                  <a:srgbClr val="EA9999"/>
                </a:solidFill>
              </a:rPr>
              <a:t>different groups</a:t>
            </a:r>
            <a:r>
              <a:rPr lang="en">
                <a:solidFill>
                  <a:schemeClr val="dk2"/>
                </a:solidFill>
              </a:rPr>
              <a:t> but the </a:t>
            </a:r>
            <a:r>
              <a:rPr lang="en" b="1">
                <a:solidFill>
                  <a:srgbClr val="6AA84F"/>
                </a:solidFill>
              </a:rPr>
              <a:t>same class</a:t>
            </a:r>
            <a:endParaRPr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311700" y="160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Adapting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287575" y="862850"/>
            <a:ext cx="85206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class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Anchor sample : incorrect zero-shot prediction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Positive samples: correct zero-shot prediction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Negative samples: nearest samples to the anchor sample in different classes</a:t>
            </a:r>
            <a:endParaRPr/>
          </a:p>
        </p:txBody>
      </p:sp>
      <p:pic>
        <p:nvPicPr>
          <p:cNvPr id="662" name="Google Shape;6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25" y="3057149"/>
            <a:ext cx="7297475" cy="9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4"/>
          <p:cNvSpPr txBox="1"/>
          <p:nvPr/>
        </p:nvSpPr>
        <p:spPr>
          <a:xfrm>
            <a:off x="4728525" y="2412450"/>
            <a:ext cx="9747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anchor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664" name="Google Shape;664;p64"/>
          <p:cNvCxnSpPr>
            <a:endCxn id="663" idx="2"/>
          </p:cNvCxnSpPr>
          <p:nvPr/>
        </p:nvCxnSpPr>
        <p:spPr>
          <a:xfrm rot="10800000">
            <a:off x="5215875" y="2615250"/>
            <a:ext cx="4800" cy="7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65" name="Google Shape;665;p64"/>
          <p:cNvSpPr txBox="1"/>
          <p:nvPr/>
        </p:nvSpPr>
        <p:spPr>
          <a:xfrm>
            <a:off x="6043775" y="2521425"/>
            <a:ext cx="9747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positive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666" name="Google Shape;666;p64"/>
          <p:cNvCxnSpPr>
            <a:endCxn id="665" idx="2"/>
          </p:cNvCxnSpPr>
          <p:nvPr/>
        </p:nvCxnSpPr>
        <p:spPr>
          <a:xfrm rot="10800000" flipH="1">
            <a:off x="5780525" y="2724225"/>
            <a:ext cx="750600" cy="5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67" name="Google Shape;667;p64"/>
          <p:cNvSpPr txBox="1"/>
          <p:nvPr/>
        </p:nvSpPr>
        <p:spPr>
          <a:xfrm>
            <a:off x="7498925" y="2521425"/>
            <a:ext cx="9747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positive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668" name="Google Shape;668;p64"/>
          <p:cNvCxnSpPr>
            <a:endCxn id="667" idx="2"/>
          </p:cNvCxnSpPr>
          <p:nvPr/>
        </p:nvCxnSpPr>
        <p:spPr>
          <a:xfrm rot="10800000" flipH="1">
            <a:off x="7203875" y="2724225"/>
            <a:ext cx="782400" cy="87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69" name="Google Shape;669;p64"/>
          <p:cNvSpPr txBox="1"/>
          <p:nvPr/>
        </p:nvSpPr>
        <p:spPr>
          <a:xfrm>
            <a:off x="342575" y="4226750"/>
            <a:ext cx="83619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Final loss = contrastive loss + cross entropy loss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300"/>
            <a:ext cx="8839202" cy="4141527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5"/>
          <p:cNvSpPr/>
          <p:nvPr/>
        </p:nvSpPr>
        <p:spPr>
          <a:xfrm>
            <a:off x="2455950" y="2320850"/>
            <a:ext cx="1457100" cy="20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65"/>
          <p:cNvSpPr/>
          <p:nvPr/>
        </p:nvSpPr>
        <p:spPr>
          <a:xfrm>
            <a:off x="2455950" y="4026925"/>
            <a:ext cx="1457100" cy="20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00" y="219950"/>
            <a:ext cx="4352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6"/>
          <p:cNvSpPr txBox="1"/>
          <p:nvPr/>
        </p:nvSpPr>
        <p:spPr>
          <a:xfrm>
            <a:off x="5119363" y="578288"/>
            <a:ext cx="2307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ICLR 2023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683" name="Google Shape;68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25" y="1761375"/>
            <a:ext cx="4571325" cy="16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6"/>
          <p:cNvSpPr txBox="1"/>
          <p:nvPr/>
        </p:nvSpPr>
        <p:spPr>
          <a:xfrm>
            <a:off x="303975" y="3638075"/>
            <a:ext cx="4571400" cy="14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50% (</a:t>
            </a:r>
            <a:r>
              <a:rPr lang="en" sz="1200" i="1">
                <a:solidFill>
                  <a:schemeClr val="dk1"/>
                </a:solidFill>
              </a:rPr>
              <a:t>Balanced </a:t>
            </a:r>
            <a:r>
              <a:rPr lang="en" sz="1200">
                <a:solidFill>
                  <a:schemeClr val="dk1"/>
                </a:solidFill>
              </a:rPr>
              <a:t>dataset), by replacing background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95% (as in </a:t>
            </a:r>
            <a:r>
              <a:rPr lang="en" sz="1200">
                <a:solidFill>
                  <a:srgbClr val="262666"/>
                </a:solidFill>
              </a:rPr>
              <a:t>Sagawa et al. </a:t>
            </a:r>
            <a:r>
              <a:rPr lang="en" sz="1200">
                <a:solidFill>
                  <a:schemeClr val="dk1"/>
                </a:solidFill>
              </a:rPr>
              <a:t>(</a:t>
            </a:r>
            <a:r>
              <a:rPr lang="en" sz="1200">
                <a:solidFill>
                  <a:srgbClr val="262666"/>
                </a:solidFill>
              </a:rPr>
              <a:t>2019</a:t>
            </a:r>
            <a:r>
              <a:rPr lang="en" sz="1200">
                <a:solidFill>
                  <a:schemeClr val="dk1"/>
                </a:solidFill>
              </a:rPr>
              <a:t>))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100% (no minority group examples in the train dataset)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					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				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			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		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pic>
        <p:nvPicPr>
          <p:cNvPr id="685" name="Google Shape;68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100" y="3662199"/>
            <a:ext cx="2982527" cy="1025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325" y="1156225"/>
            <a:ext cx="2916958" cy="14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350300" y="174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analysis</a:t>
            </a:r>
            <a:endParaRPr/>
          </a:p>
        </p:txBody>
      </p:sp>
      <p:sp>
        <p:nvSpPr>
          <p:cNvPr id="692" name="Google Shape;692;p67"/>
          <p:cNvSpPr/>
          <p:nvPr/>
        </p:nvSpPr>
        <p:spPr>
          <a:xfrm>
            <a:off x="3802150" y="1939675"/>
            <a:ext cx="709200" cy="49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67"/>
          <p:cNvSpPr txBox="1"/>
          <p:nvPr/>
        </p:nvSpPr>
        <p:spPr>
          <a:xfrm>
            <a:off x="390825" y="3092850"/>
            <a:ext cx="34500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model heavily relies on BG for prediction</a:t>
            </a:r>
            <a:endParaRPr sz="120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thus, worst group acc is bad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694" name="Google Shape;694;p67"/>
          <p:cNvCxnSpPr>
            <a:stCxn id="692" idx="2"/>
            <a:endCxn id="693" idx="0"/>
          </p:cNvCxnSpPr>
          <p:nvPr/>
        </p:nvCxnSpPr>
        <p:spPr>
          <a:xfrm flipH="1">
            <a:off x="2115850" y="2436775"/>
            <a:ext cx="2040900" cy="6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5" name="Google Shape;695;p67"/>
          <p:cNvSpPr/>
          <p:nvPr/>
        </p:nvSpPr>
        <p:spPr>
          <a:xfrm>
            <a:off x="4625225" y="1730200"/>
            <a:ext cx="735300" cy="706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67"/>
          <p:cNvSpPr txBox="1"/>
          <p:nvPr/>
        </p:nvSpPr>
        <p:spPr>
          <a:xfrm>
            <a:off x="5387575" y="3057075"/>
            <a:ext cx="34500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surprisingly, if we only feed FG-only test data, the performances are good even 100% spurious correlation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697" name="Google Shape;69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450" y="174824"/>
            <a:ext cx="2982527" cy="1025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Google Shape;698;p67"/>
          <p:cNvCxnSpPr>
            <a:stCxn id="695" idx="2"/>
            <a:endCxn id="696" idx="0"/>
          </p:cNvCxnSpPr>
          <p:nvPr/>
        </p:nvCxnSpPr>
        <p:spPr>
          <a:xfrm>
            <a:off x="4992875" y="2436700"/>
            <a:ext cx="2119800" cy="6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9" name="Google Shape;699;p67"/>
          <p:cNvSpPr txBox="1"/>
          <p:nvPr/>
        </p:nvSpPr>
        <p:spPr>
          <a:xfrm>
            <a:off x="569350" y="4077175"/>
            <a:ext cx="8337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model learns useful features to classify birds (FG) but </a:t>
            </a:r>
            <a:r>
              <a:rPr lang="en" sz="1800" b="1">
                <a:solidFill>
                  <a:schemeClr val="dk2"/>
                </a:solidFill>
              </a:rPr>
              <a:t>decide not to use it.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311700" y="226775"/>
            <a:ext cx="371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Simplicity Bias</a:t>
            </a:r>
            <a:endParaRPr/>
          </a:p>
        </p:txBody>
      </p:sp>
      <p:pic>
        <p:nvPicPr>
          <p:cNvPr id="705" name="Google Shape;7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0" y="226775"/>
            <a:ext cx="1301750" cy="1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50" y="873350"/>
            <a:ext cx="3582100" cy="16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85775"/>
            <a:ext cx="737110" cy="3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 txBox="1"/>
          <p:nvPr/>
        </p:nvSpPr>
        <p:spPr>
          <a:xfrm>
            <a:off x="4399350" y="1650175"/>
            <a:ext cx="43764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100%: all car images are combined with 0 and all truck images with 1</a:t>
            </a:r>
            <a:endParaRPr sz="120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95%: only 95% car images are with 0, etc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709" name="Google Shape;709;p68"/>
          <p:cNvCxnSpPr/>
          <p:nvPr/>
        </p:nvCxnSpPr>
        <p:spPr>
          <a:xfrm rot="10800000" flipH="1">
            <a:off x="3946900" y="443925"/>
            <a:ext cx="357000" cy="8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10" name="Google Shape;710;p68"/>
          <p:cNvSpPr txBox="1"/>
          <p:nvPr/>
        </p:nvSpPr>
        <p:spPr>
          <a:xfrm>
            <a:off x="4610750" y="226775"/>
            <a:ext cx="203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optimal acc: train and eval on cifar only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711" name="Google Shape;711;p68"/>
          <p:cNvCxnSpPr>
            <a:endCxn id="712" idx="0"/>
          </p:cNvCxnSpPr>
          <p:nvPr/>
        </p:nvCxnSpPr>
        <p:spPr>
          <a:xfrm flipH="1">
            <a:off x="769625" y="1995650"/>
            <a:ext cx="2122200" cy="1107000"/>
          </a:xfrm>
          <a:prstGeom prst="straightConnector1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3" name="Google Shape;713;p68"/>
          <p:cNvCxnSpPr>
            <a:endCxn id="712" idx="0"/>
          </p:cNvCxnSpPr>
          <p:nvPr/>
        </p:nvCxnSpPr>
        <p:spPr>
          <a:xfrm flipH="1">
            <a:off x="769625" y="2104550"/>
            <a:ext cx="1131300" cy="998100"/>
          </a:xfrm>
          <a:prstGeom prst="straightConnector1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4" name="Google Shape;714;p68"/>
          <p:cNvCxnSpPr>
            <a:endCxn id="712" idx="0"/>
          </p:cNvCxnSpPr>
          <p:nvPr/>
        </p:nvCxnSpPr>
        <p:spPr>
          <a:xfrm flipH="1">
            <a:off x="769625" y="2104550"/>
            <a:ext cx="43500" cy="998100"/>
          </a:xfrm>
          <a:prstGeom prst="straightConnector1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12" name="Google Shape;712;p68"/>
          <p:cNvSpPr txBox="1"/>
          <p:nvPr/>
        </p:nvSpPr>
        <p:spPr>
          <a:xfrm>
            <a:off x="53075" y="3102650"/>
            <a:ext cx="14331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original data acc: minist+cifar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15" name="Google Shape;71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75" y="1101075"/>
            <a:ext cx="558550" cy="10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8"/>
          <p:cNvSpPr txBox="1"/>
          <p:nvPr/>
        </p:nvSpPr>
        <p:spPr>
          <a:xfrm>
            <a:off x="1802550" y="3102650"/>
            <a:ext cx="14331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core only acc: black+cifar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717" name="Google Shape;717;p68"/>
          <p:cNvCxnSpPr>
            <a:endCxn id="716" idx="0"/>
          </p:cNvCxnSpPr>
          <p:nvPr/>
        </p:nvCxnSpPr>
        <p:spPr>
          <a:xfrm flipH="1">
            <a:off x="2519100" y="2094050"/>
            <a:ext cx="631500" cy="1008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8" name="Google Shape;718;p68"/>
          <p:cNvCxnSpPr>
            <a:endCxn id="716" idx="0"/>
          </p:cNvCxnSpPr>
          <p:nvPr/>
        </p:nvCxnSpPr>
        <p:spPr>
          <a:xfrm>
            <a:off x="2176200" y="2050550"/>
            <a:ext cx="342900" cy="105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9" name="Google Shape;719;p68"/>
          <p:cNvCxnSpPr>
            <a:endCxn id="716" idx="0"/>
          </p:cNvCxnSpPr>
          <p:nvPr/>
        </p:nvCxnSpPr>
        <p:spPr>
          <a:xfrm>
            <a:off x="1148400" y="2113250"/>
            <a:ext cx="1370700" cy="989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20" name="Google Shape;720;p68"/>
          <p:cNvSpPr txBox="1"/>
          <p:nvPr/>
        </p:nvSpPr>
        <p:spPr>
          <a:xfrm>
            <a:off x="3946900" y="3102650"/>
            <a:ext cx="28950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use minis+cifar feature and train a logistic regression with group-balanced val set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721" name="Google Shape;721;p68"/>
          <p:cNvCxnSpPr>
            <a:endCxn id="720" idx="0"/>
          </p:cNvCxnSpPr>
          <p:nvPr/>
        </p:nvCxnSpPr>
        <p:spPr>
          <a:xfrm>
            <a:off x="1416700" y="2081750"/>
            <a:ext cx="3977700" cy="10209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22" name="Google Shape;722;p68"/>
          <p:cNvCxnSpPr>
            <a:endCxn id="720" idx="0"/>
          </p:cNvCxnSpPr>
          <p:nvPr/>
        </p:nvCxnSpPr>
        <p:spPr>
          <a:xfrm>
            <a:off x="2470300" y="2074850"/>
            <a:ext cx="2924100" cy="10278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23" name="Google Shape;723;p68"/>
          <p:cNvCxnSpPr>
            <a:endCxn id="720" idx="0"/>
          </p:cNvCxnSpPr>
          <p:nvPr/>
        </p:nvCxnSpPr>
        <p:spPr>
          <a:xfrm>
            <a:off x="3512500" y="2079650"/>
            <a:ext cx="1881900" cy="10230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24" name="Google Shape;724;p68"/>
          <p:cNvSpPr txBox="1"/>
          <p:nvPr/>
        </p:nvSpPr>
        <p:spPr>
          <a:xfrm>
            <a:off x="106150" y="4154375"/>
            <a:ext cx="84003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training on 95% correlation data can learn </a:t>
            </a:r>
            <a:r>
              <a:rPr lang="en" sz="1800" b="1">
                <a:solidFill>
                  <a:srgbClr val="9900FF"/>
                </a:solidFill>
              </a:rPr>
              <a:t>complex</a:t>
            </a:r>
            <a:r>
              <a:rPr lang="en" sz="1800">
                <a:solidFill>
                  <a:schemeClr val="dk2"/>
                </a:solidFill>
              </a:rPr>
              <a:t> features, but the model prefers using </a:t>
            </a:r>
            <a:r>
              <a:rPr lang="en" sz="1800" b="1">
                <a:solidFill>
                  <a:srgbClr val="FF9900"/>
                </a:solidFill>
              </a:rPr>
              <a:t>simple</a:t>
            </a:r>
            <a:r>
              <a:rPr lang="en" sz="1800">
                <a:solidFill>
                  <a:schemeClr val="dk2"/>
                </a:solidFill>
              </a:rPr>
              <a:t> feature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25"/>
            <a:ext cx="8839199" cy="2949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Google Shape;730;p69"/>
          <p:cNvCxnSpPr>
            <a:endCxn id="731" idx="0"/>
          </p:cNvCxnSpPr>
          <p:nvPr/>
        </p:nvCxnSpPr>
        <p:spPr>
          <a:xfrm flipH="1">
            <a:off x="4811050" y="1302650"/>
            <a:ext cx="1427700" cy="22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31" name="Google Shape;731;p69"/>
          <p:cNvSpPr txBox="1"/>
          <p:nvPr/>
        </p:nvSpPr>
        <p:spPr>
          <a:xfrm>
            <a:off x="3086050" y="3510650"/>
            <a:ext cx="34500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group-balanced dataset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32" name="Google Shape;732;p69"/>
          <p:cNvSpPr/>
          <p:nvPr/>
        </p:nvSpPr>
        <p:spPr>
          <a:xfrm>
            <a:off x="5886550" y="270175"/>
            <a:ext cx="2947800" cy="20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75" y="3512625"/>
            <a:ext cx="2836250" cy="1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00" y="244075"/>
            <a:ext cx="8839204" cy="221411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0"/>
          <p:cNvSpPr txBox="1"/>
          <p:nvPr/>
        </p:nvSpPr>
        <p:spPr>
          <a:xfrm>
            <a:off x="1273800" y="2774400"/>
            <a:ext cx="68274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simple method is competitive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0" name="Google Shape;740;p70"/>
          <p:cNvSpPr txBox="1"/>
          <p:nvPr/>
        </p:nvSpPr>
        <p:spPr>
          <a:xfrm>
            <a:off x="3621600" y="3713300"/>
            <a:ext cx="68274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finetuned more layers does not help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23400" y="-12175"/>
            <a:ext cx="829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unito"/>
                <a:ea typeface="Nunito"/>
                <a:cs typeface="Nunito"/>
                <a:sym typeface="Nunito"/>
              </a:rPr>
              <a:t>Refresher:       Metric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75" y="4838700"/>
            <a:ext cx="9144000" cy="305100"/>
          </a:xfrm>
          <a:prstGeom prst="rect">
            <a:avLst/>
          </a:prstGeom>
          <a:solidFill>
            <a:srgbClr val="2E14E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-23001" y="4799025"/>
            <a:ext cx="1372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Dan Hendrycks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624864" y="479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538200" y="4799025"/>
            <a:ext cx="206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Introduction to ML Safety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500" y="1855925"/>
            <a:ext cx="4562099" cy="293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25" y="3102575"/>
            <a:ext cx="2908500" cy="7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0234" y="1098525"/>
            <a:ext cx="5803433" cy="4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476" y="154925"/>
            <a:ext cx="623325" cy="4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423400" y="217000"/>
            <a:ext cx="829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Fast Gradient Sign Method (FGSM)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423400" y="1019275"/>
            <a:ext cx="8409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How do we generate adversarial examples algorithmically?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1" name="Google Shape;131;p19"/>
          <p:cNvGrpSpPr/>
          <p:nvPr/>
        </p:nvGrpSpPr>
        <p:grpSpPr>
          <a:xfrm>
            <a:off x="423400" y="1552675"/>
            <a:ext cx="8409000" cy="1059785"/>
            <a:chOff x="423400" y="1323500"/>
            <a:chExt cx="8409000" cy="1059785"/>
          </a:xfrm>
        </p:grpSpPr>
        <p:sp>
          <p:nvSpPr>
            <p:cNvPr id="132" name="Google Shape;132;p19"/>
            <p:cNvSpPr txBox="1"/>
            <p:nvPr/>
          </p:nvSpPr>
          <p:spPr>
            <a:xfrm>
              <a:off x="423400" y="1323500"/>
              <a:ext cx="84090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simple adversarial attack is the FGSM attack:</a:t>
              </a:r>
              <a:endParaRPr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33" name="Google Shape;13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53823" y="1989685"/>
              <a:ext cx="5548155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p19"/>
          <p:cNvGrpSpPr/>
          <p:nvPr/>
        </p:nvGrpSpPr>
        <p:grpSpPr>
          <a:xfrm>
            <a:off x="423400" y="2848075"/>
            <a:ext cx="8409000" cy="787200"/>
            <a:chOff x="423400" y="2618900"/>
            <a:chExt cx="8409000" cy="787200"/>
          </a:xfrm>
        </p:grpSpPr>
        <p:sp>
          <p:nvSpPr>
            <p:cNvPr id="135" name="Google Shape;135;p19"/>
            <p:cNvSpPr txBox="1"/>
            <p:nvPr/>
          </p:nvSpPr>
          <p:spPr>
            <a:xfrm>
              <a:off x="423400" y="2618900"/>
              <a:ext cx="84090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This performs a </a:t>
              </a:r>
              <a:r>
                <a:rPr lang="en" sz="2000" b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single</a:t>
              </a: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step of gradient ascent to increase the loss,</a:t>
              </a:r>
              <a:endParaRPr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and it obeys an       attack budget</a:t>
              </a:r>
              <a:endParaRPr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36" name="Google Shape;13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1425" y="2995150"/>
              <a:ext cx="2816676" cy="34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09150" y="3075250"/>
              <a:ext cx="310775" cy="233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19"/>
          <p:cNvSpPr txBox="1"/>
          <p:nvPr/>
        </p:nvSpPr>
        <p:spPr>
          <a:xfrm>
            <a:off x="423400" y="3762475"/>
            <a:ext cx="8409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This attack is “fast” because it uses a single step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23400" y="4295875"/>
            <a:ext cx="8409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This is no longer a strong attack and is easy to defend against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/>
        </p:nvSpPr>
        <p:spPr>
          <a:xfrm>
            <a:off x="396950" y="80375"/>
            <a:ext cx="829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Projected Gradient Descent (PGD)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396950" y="882650"/>
            <a:ext cx="8409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Unlike the single-step FGSM attack, the PGD attack uses multiple gradient ascent steps and is thus far more powerful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29175" y="2900025"/>
            <a:ext cx="22602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for t = 1, ..., T: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6644375" y="2040750"/>
            <a:ext cx="2406600" cy="83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For more diverse examples, the first step randomly initializes gradient ascent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2185425" y="2955675"/>
            <a:ext cx="22944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For CIFAR-10, T is often 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9" name="Google Shape;149;p20"/>
          <p:cNvGrpSpPr/>
          <p:nvPr/>
        </p:nvGrpSpPr>
        <p:grpSpPr>
          <a:xfrm>
            <a:off x="396950" y="1644650"/>
            <a:ext cx="8409000" cy="511500"/>
            <a:chOff x="423400" y="1552100"/>
            <a:chExt cx="8409000" cy="511500"/>
          </a:xfrm>
        </p:grpSpPr>
        <p:sp>
          <p:nvSpPr>
            <p:cNvPr id="150" name="Google Shape;150;p20"/>
            <p:cNvSpPr txBox="1"/>
            <p:nvPr/>
          </p:nvSpPr>
          <p:spPr>
            <a:xfrm>
              <a:off x="423400" y="1552100"/>
              <a:ext cx="84090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Pseudocode for PGD subject to an       budget:</a:t>
              </a:r>
              <a:endParaRPr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51" name="Google Shape;15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38092" y="1667500"/>
              <a:ext cx="374267" cy="280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75" y="3459075"/>
            <a:ext cx="794069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50" y="2258562"/>
            <a:ext cx="60030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850" y="4253752"/>
            <a:ext cx="581924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/>
        </p:nvSpPr>
        <p:spPr>
          <a:xfrm>
            <a:off x="423450" y="200363"/>
            <a:ext cx="829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Adversarial Training (AT)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60" name="Google Shape;160;p21"/>
          <p:cNvGrpSpPr/>
          <p:nvPr/>
        </p:nvGrpSpPr>
        <p:grpSpPr>
          <a:xfrm>
            <a:off x="423450" y="2450438"/>
            <a:ext cx="6162300" cy="511500"/>
            <a:chOff x="423400" y="1780700"/>
            <a:chExt cx="6162300" cy="511500"/>
          </a:xfrm>
        </p:grpSpPr>
        <p:sp>
          <p:nvSpPr>
            <p:cNvPr id="161" name="Google Shape;161;p21"/>
            <p:cNvSpPr txBox="1"/>
            <p:nvPr/>
          </p:nvSpPr>
          <p:spPr>
            <a:xfrm>
              <a:off x="423400" y="1780700"/>
              <a:ext cx="61623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sample minibatch                               from the dataset</a:t>
              </a:r>
              <a:endParaRPr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62" name="Google Shape;16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651" y="1851424"/>
              <a:ext cx="1898450" cy="354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21"/>
          <p:cNvGrpSpPr/>
          <p:nvPr/>
        </p:nvGrpSpPr>
        <p:grpSpPr>
          <a:xfrm>
            <a:off x="423450" y="3644863"/>
            <a:ext cx="4343851" cy="713450"/>
            <a:chOff x="423400" y="3660925"/>
            <a:chExt cx="4343851" cy="713450"/>
          </a:xfrm>
        </p:grpSpPr>
        <p:pic>
          <p:nvPicPr>
            <p:cNvPr id="164" name="Google Shape;16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5400" y="3660925"/>
              <a:ext cx="2231851" cy="71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1"/>
            <p:cNvSpPr txBox="1"/>
            <p:nvPr/>
          </p:nvSpPr>
          <p:spPr>
            <a:xfrm>
              <a:off x="423400" y="3761900"/>
              <a:ext cx="21795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optimize the loss</a:t>
              </a:r>
              <a:endParaRPr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6" name="Google Shape;166;p21"/>
          <p:cNvGrpSpPr/>
          <p:nvPr/>
        </p:nvGrpSpPr>
        <p:grpSpPr>
          <a:xfrm>
            <a:off x="423450" y="3060038"/>
            <a:ext cx="3243928" cy="422772"/>
            <a:chOff x="423400" y="2695100"/>
            <a:chExt cx="3243928" cy="422772"/>
          </a:xfrm>
        </p:grpSpPr>
        <p:pic>
          <p:nvPicPr>
            <p:cNvPr id="167" name="Google Shape;16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5125" y="2780878"/>
              <a:ext cx="442100" cy="336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89825" y="2808523"/>
              <a:ext cx="380550" cy="26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1"/>
            <p:cNvSpPr txBox="1"/>
            <p:nvPr/>
          </p:nvSpPr>
          <p:spPr>
            <a:xfrm>
              <a:off x="423400" y="2695100"/>
              <a:ext cx="31965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create         from        for all</a:t>
              </a:r>
              <a:endParaRPr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70" name="Google Shape;17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79926" y="2827378"/>
              <a:ext cx="87402" cy="215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21"/>
          <p:cNvGrpSpPr/>
          <p:nvPr/>
        </p:nvGrpSpPr>
        <p:grpSpPr>
          <a:xfrm>
            <a:off x="4518750" y="2892063"/>
            <a:ext cx="2579700" cy="831300"/>
            <a:chOff x="4518700" y="2871850"/>
            <a:chExt cx="2579700" cy="831300"/>
          </a:xfrm>
        </p:grpSpPr>
        <p:sp>
          <p:nvSpPr>
            <p:cNvPr id="172" name="Google Shape;172;p21"/>
            <p:cNvSpPr txBox="1"/>
            <p:nvPr/>
          </p:nvSpPr>
          <p:spPr>
            <a:xfrm>
              <a:off x="4518700" y="2871850"/>
              <a:ext cx="2579700" cy="8313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For adversarial training to be successful,          is from a multistep attack such as PGD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73" name="Google Shape;17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55650" y="3162275"/>
              <a:ext cx="307259" cy="234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1"/>
          <p:cNvSpPr txBox="1"/>
          <p:nvPr/>
        </p:nvSpPr>
        <p:spPr>
          <a:xfrm>
            <a:off x="423450" y="1917038"/>
            <a:ext cx="825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As follows is a common adversarial procedure: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75" name="Google Shape;175;p21"/>
          <p:cNvGrpSpPr/>
          <p:nvPr/>
        </p:nvGrpSpPr>
        <p:grpSpPr>
          <a:xfrm>
            <a:off x="423450" y="1155038"/>
            <a:ext cx="8253000" cy="511500"/>
            <a:chOff x="423400" y="942500"/>
            <a:chExt cx="8253000" cy="511500"/>
          </a:xfrm>
        </p:grpSpPr>
        <p:sp>
          <p:nvSpPr>
            <p:cNvPr id="176" name="Google Shape;176;p21"/>
            <p:cNvSpPr txBox="1"/>
            <p:nvPr/>
          </p:nvSpPr>
          <p:spPr>
            <a:xfrm>
              <a:off x="423400" y="942500"/>
              <a:ext cx="82530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 best-known way to make models more robust to      adversarial examples is adversarial training</a:t>
              </a:r>
              <a:endParaRPr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77" name="Google Shape;177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27222" y="1074724"/>
              <a:ext cx="244088" cy="305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21"/>
          <p:cNvSpPr txBox="1"/>
          <p:nvPr/>
        </p:nvSpPr>
        <p:spPr>
          <a:xfrm>
            <a:off x="423450" y="4431638"/>
            <a:ext cx="82971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Currently, AT can reduce accuracy on clean examples by 10%+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1749</Words>
  <Application>Microsoft Macintosh PowerPoint</Application>
  <PresentationFormat>On-screen Show (16:9)</PresentationFormat>
  <Paragraphs>287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Calibri</vt:lpstr>
      <vt:lpstr>Arial</vt:lpstr>
      <vt:lpstr>Nunito</vt:lpstr>
      <vt:lpstr>Simple Light</vt:lpstr>
      <vt:lpstr>Robustness  in Deep Learning</vt:lpstr>
      <vt:lpstr>Agenda</vt:lpstr>
      <vt:lpstr>Adversarial Robustness </vt:lpstr>
      <vt:lpstr>PowerPoint Presentation</vt:lpstr>
      <vt:lpstr>PowerPoint Presentation</vt:lpstr>
      <vt:lpstr>Refresher:       Metric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Robustness to  Distribution Shift</vt:lpstr>
      <vt:lpstr>Distribution Shift is everywhere in modern ML</vt:lpstr>
      <vt:lpstr>Distribution Shift is everywhere in modern ML</vt:lpstr>
      <vt:lpstr>Is Robustness To  Distribution Shift Still A Problem  With Foundation Models ?</vt:lpstr>
      <vt:lpstr>PowerPoint Presentation</vt:lpstr>
      <vt:lpstr>Goal </vt:lpstr>
      <vt:lpstr>Common Benchmark - ImageNet (Domain Shift) </vt:lpstr>
      <vt:lpstr>Common Benchmark: Functional Map of the World (FMoW)  </vt:lpstr>
      <vt:lpstr>Fine-tuning of zero-shot models</vt:lpstr>
      <vt:lpstr>Standard fine-tuning of zero-shot models</vt:lpstr>
      <vt:lpstr>Robust fine-tuning of zero-shot models </vt:lpstr>
      <vt:lpstr>PowerPoint Presentation</vt:lpstr>
      <vt:lpstr>PowerPoint Presentation</vt:lpstr>
      <vt:lpstr>PowerPoint Presentation</vt:lpstr>
      <vt:lpstr>Results</vt:lpstr>
      <vt:lpstr>Ablation of FLYP</vt:lpstr>
      <vt:lpstr>Robustness to  Spurious Correlations</vt:lpstr>
      <vt:lpstr>Common benchmark - Spurious Correlations </vt:lpstr>
      <vt:lpstr>Common benchmark - Spurious Correlations  </vt:lpstr>
      <vt:lpstr>Common Benchmark - BREEDS   </vt:lpstr>
      <vt:lpstr>Common Benchmark - BREEDS   </vt:lpstr>
      <vt:lpstr>Common Benchmark - BREEDS  </vt:lpstr>
      <vt:lpstr>Zero-shot CLIP suffers Spurious Correlations too</vt:lpstr>
      <vt:lpstr>PowerPoint Presentation</vt:lpstr>
      <vt:lpstr>PowerPoint Presentation</vt:lpstr>
      <vt:lpstr>Finetune CLIP</vt:lpstr>
      <vt:lpstr>PowerPoint Presentation</vt:lpstr>
      <vt:lpstr>Example</vt:lpstr>
      <vt:lpstr>PowerPoint Presentation</vt:lpstr>
      <vt:lpstr>PowerPoint Presentation</vt:lpstr>
      <vt:lpstr>Group Robustness </vt:lpstr>
      <vt:lpstr>Group Robustness</vt:lpstr>
      <vt:lpstr>PowerPoint Presentation</vt:lpstr>
      <vt:lpstr>PowerPoint Presentation</vt:lpstr>
      <vt:lpstr>Contrastive Adapting</vt:lpstr>
      <vt:lpstr>PowerPoint Presentation</vt:lpstr>
      <vt:lpstr>PowerPoint Presentation</vt:lpstr>
      <vt:lpstr>Feature analysis</vt:lpstr>
      <vt:lpstr>Simplicity Bias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Robustness  in Deep Learning</dc:title>
  <cp:lastModifiedBy>Marco Mai</cp:lastModifiedBy>
  <cp:revision>1</cp:revision>
  <dcterms:modified xsi:type="dcterms:W3CDTF">2024-04-06T20:38:56Z</dcterms:modified>
</cp:coreProperties>
</file>